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5" r:id="rId4"/>
    <p:sldId id="313" r:id="rId5"/>
    <p:sldId id="314" r:id="rId6"/>
    <p:sldId id="306" r:id="rId7"/>
    <p:sldId id="330" r:id="rId8"/>
    <p:sldId id="331" r:id="rId9"/>
    <p:sldId id="333" r:id="rId10"/>
    <p:sldId id="335" r:id="rId11"/>
    <p:sldId id="334" r:id="rId12"/>
    <p:sldId id="290" r:id="rId13"/>
    <p:sldId id="316" r:id="rId14"/>
    <p:sldId id="336" r:id="rId15"/>
    <p:sldId id="324" r:id="rId16"/>
    <p:sldId id="325" r:id="rId17"/>
    <p:sldId id="327" r:id="rId18"/>
    <p:sldId id="328" r:id="rId19"/>
    <p:sldId id="329" r:id="rId20"/>
    <p:sldId id="30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'اعتبارات سازمان مدیریت '!$C$2</c:f>
              <c:strCache>
                <c:ptCount val="1"/>
                <c:pt idx="0">
                  <c:v>مصوب سال 1401(ریال)</c:v>
                </c:pt>
              </c:strCache>
            </c:strRef>
          </c:tx>
          <c:spPr>
            <a:solidFill>
              <a:schemeClr val="accent1"/>
            </a:solidFill>
            <a:ln>
              <a:noFill/>
            </a:ln>
            <a:effectLst/>
          </c:spPr>
          <c:invertIfNegative val="0"/>
          <c:cat>
            <c:strRef>
              <c:f>'اعتبارات سازمان مدیریت '!$B$3:$B$33</c:f>
              <c:strCache>
                <c:ptCount val="31"/>
                <c:pt idx="0">
                  <c:v>آذربایجان شرقی</c:v>
                </c:pt>
                <c:pt idx="1">
                  <c:v>آذربایجان غربی</c:v>
                </c:pt>
                <c:pt idx="2">
                  <c:v>اردبیل</c:v>
                </c:pt>
                <c:pt idx="3">
                  <c:v>اصفهان</c:v>
                </c:pt>
                <c:pt idx="4">
                  <c:v>البرز</c:v>
                </c:pt>
                <c:pt idx="5">
                  <c:v>ایلام</c:v>
                </c:pt>
                <c:pt idx="6">
                  <c:v>بوشهر</c:v>
                </c:pt>
                <c:pt idx="7">
                  <c:v>تهران</c:v>
                </c:pt>
                <c:pt idx="8">
                  <c:v>چهارمحال و بختیاری</c:v>
                </c:pt>
                <c:pt idx="9">
                  <c:v>خراسان جنوبی</c:v>
                </c:pt>
                <c:pt idx="10">
                  <c:v>خراسان رضوی</c:v>
                </c:pt>
                <c:pt idx="11">
                  <c:v>خراسان شمالی</c:v>
                </c:pt>
                <c:pt idx="12">
                  <c:v>خوزستان</c:v>
                </c:pt>
                <c:pt idx="13">
                  <c:v>زنجان</c:v>
                </c:pt>
                <c:pt idx="14">
                  <c:v>سمنان</c:v>
                </c:pt>
                <c:pt idx="15">
                  <c:v>سیستان و بلوچستان</c:v>
                </c:pt>
                <c:pt idx="16">
                  <c:v>فارس</c:v>
                </c:pt>
                <c:pt idx="17">
                  <c:v>قزوین</c:v>
                </c:pt>
                <c:pt idx="18">
                  <c:v>قم</c:v>
                </c:pt>
                <c:pt idx="19">
                  <c:v>کردستان</c:v>
                </c:pt>
                <c:pt idx="20">
                  <c:v>کرمان</c:v>
                </c:pt>
                <c:pt idx="21">
                  <c:v>کرمانشاه</c:v>
                </c:pt>
                <c:pt idx="22">
                  <c:v>کهگیلویه و بویراحمد</c:v>
                </c:pt>
                <c:pt idx="23">
                  <c:v>گلستان</c:v>
                </c:pt>
                <c:pt idx="24">
                  <c:v>گیلان</c:v>
                </c:pt>
                <c:pt idx="25">
                  <c:v>لرستان</c:v>
                </c:pt>
                <c:pt idx="26">
                  <c:v>مازندران</c:v>
                </c:pt>
                <c:pt idx="27">
                  <c:v>مرکزی</c:v>
                </c:pt>
                <c:pt idx="28">
                  <c:v>هرمزگان</c:v>
                </c:pt>
                <c:pt idx="29">
                  <c:v>همدان</c:v>
                </c:pt>
                <c:pt idx="30">
                  <c:v>یزد</c:v>
                </c:pt>
              </c:strCache>
            </c:strRef>
          </c:cat>
          <c:val>
            <c:numRef>
              <c:f>'اعتبارات سازمان مدیریت '!$C$3:$C$33</c:f>
              <c:numCache>
                <c:formatCode>#,##0</c:formatCode>
                <c:ptCount val="31"/>
                <c:pt idx="0">
                  <c:v>35600000000</c:v>
                </c:pt>
                <c:pt idx="1">
                  <c:v>15700000000</c:v>
                </c:pt>
                <c:pt idx="2">
                  <c:v>9185000000</c:v>
                </c:pt>
                <c:pt idx="3">
                  <c:v>0</c:v>
                </c:pt>
                <c:pt idx="4">
                  <c:v>10414000000</c:v>
                </c:pt>
                <c:pt idx="5">
                  <c:v>1000000000</c:v>
                </c:pt>
                <c:pt idx="6">
                  <c:v>6600000000</c:v>
                </c:pt>
                <c:pt idx="7">
                  <c:v>90000000000</c:v>
                </c:pt>
                <c:pt idx="8">
                  <c:v>9000000000</c:v>
                </c:pt>
                <c:pt idx="9">
                  <c:v>5000000000</c:v>
                </c:pt>
                <c:pt idx="10">
                  <c:v>10000000000</c:v>
                </c:pt>
                <c:pt idx="11">
                  <c:v>7000000000</c:v>
                </c:pt>
                <c:pt idx="12">
                  <c:v>110000000000</c:v>
                </c:pt>
                <c:pt idx="13">
                  <c:v>6000000000</c:v>
                </c:pt>
                <c:pt idx="14">
                  <c:v>3500000000</c:v>
                </c:pt>
                <c:pt idx="15">
                  <c:v>54000000000</c:v>
                </c:pt>
                <c:pt idx="16">
                  <c:v>64000000000</c:v>
                </c:pt>
                <c:pt idx="17">
                  <c:v>9030000000</c:v>
                </c:pt>
                <c:pt idx="18">
                  <c:v>3500000000</c:v>
                </c:pt>
                <c:pt idx="19">
                  <c:v>20000000000</c:v>
                </c:pt>
                <c:pt idx="20">
                  <c:v>10000000000</c:v>
                </c:pt>
                <c:pt idx="21">
                  <c:v>19000000000</c:v>
                </c:pt>
                <c:pt idx="22">
                  <c:v>4000000000</c:v>
                </c:pt>
                <c:pt idx="23">
                  <c:v>1000000000</c:v>
                </c:pt>
                <c:pt idx="24">
                  <c:v>0</c:v>
                </c:pt>
                <c:pt idx="25">
                  <c:v>6000000000</c:v>
                </c:pt>
                <c:pt idx="26">
                  <c:v>6500000000</c:v>
                </c:pt>
                <c:pt idx="27">
                  <c:v>5700000000</c:v>
                </c:pt>
                <c:pt idx="28">
                  <c:v>60000000000</c:v>
                </c:pt>
                <c:pt idx="29">
                  <c:v>0</c:v>
                </c:pt>
                <c:pt idx="30">
                  <c:v>20825000000</c:v>
                </c:pt>
              </c:numCache>
            </c:numRef>
          </c:val>
          <c:extLst>
            <c:ext xmlns:c16="http://schemas.microsoft.com/office/drawing/2014/chart" uri="{C3380CC4-5D6E-409C-BE32-E72D297353CC}">
              <c16:uniqueId val="{00000000-02C3-414A-A0DB-E7B757F7156C}"/>
            </c:ext>
          </c:extLst>
        </c:ser>
        <c:ser>
          <c:idx val="1"/>
          <c:order val="1"/>
          <c:tx>
            <c:strRef>
              <c:f>'اعتبارات سازمان مدیریت '!$D$2</c:f>
              <c:strCache>
                <c:ptCount val="1"/>
                <c:pt idx="0">
                  <c:v>تخصیص سال 1401 (ریال)</c:v>
                </c:pt>
              </c:strCache>
            </c:strRef>
          </c:tx>
          <c:spPr>
            <a:solidFill>
              <a:schemeClr val="accent2"/>
            </a:solidFill>
            <a:ln>
              <a:noFill/>
            </a:ln>
            <a:effectLst/>
          </c:spPr>
          <c:invertIfNegative val="0"/>
          <c:cat>
            <c:strRef>
              <c:f>'اعتبارات سازمان مدیریت '!$B$3:$B$33</c:f>
              <c:strCache>
                <c:ptCount val="31"/>
                <c:pt idx="0">
                  <c:v>آذربایجان شرقی</c:v>
                </c:pt>
                <c:pt idx="1">
                  <c:v>آذربایجان غربی</c:v>
                </c:pt>
                <c:pt idx="2">
                  <c:v>اردبیل</c:v>
                </c:pt>
                <c:pt idx="3">
                  <c:v>اصفهان</c:v>
                </c:pt>
                <c:pt idx="4">
                  <c:v>البرز</c:v>
                </c:pt>
                <c:pt idx="5">
                  <c:v>ایلام</c:v>
                </c:pt>
                <c:pt idx="6">
                  <c:v>بوشهر</c:v>
                </c:pt>
                <c:pt idx="7">
                  <c:v>تهران</c:v>
                </c:pt>
                <c:pt idx="8">
                  <c:v>چهارمحال و بختیاری</c:v>
                </c:pt>
                <c:pt idx="9">
                  <c:v>خراسان جنوبی</c:v>
                </c:pt>
                <c:pt idx="10">
                  <c:v>خراسان رضوی</c:v>
                </c:pt>
                <c:pt idx="11">
                  <c:v>خراسان شمالی</c:v>
                </c:pt>
                <c:pt idx="12">
                  <c:v>خوزستان</c:v>
                </c:pt>
                <c:pt idx="13">
                  <c:v>زنجان</c:v>
                </c:pt>
                <c:pt idx="14">
                  <c:v>سمنان</c:v>
                </c:pt>
                <c:pt idx="15">
                  <c:v>سیستان و بلوچستان</c:v>
                </c:pt>
                <c:pt idx="16">
                  <c:v>فارس</c:v>
                </c:pt>
                <c:pt idx="17">
                  <c:v>قزوین</c:v>
                </c:pt>
                <c:pt idx="18">
                  <c:v>قم</c:v>
                </c:pt>
                <c:pt idx="19">
                  <c:v>کردستان</c:v>
                </c:pt>
                <c:pt idx="20">
                  <c:v>کرمان</c:v>
                </c:pt>
                <c:pt idx="21">
                  <c:v>کرمانشاه</c:v>
                </c:pt>
                <c:pt idx="22">
                  <c:v>کهگیلویه و بویراحمد</c:v>
                </c:pt>
                <c:pt idx="23">
                  <c:v>گلستان</c:v>
                </c:pt>
                <c:pt idx="24">
                  <c:v>گیلان</c:v>
                </c:pt>
                <c:pt idx="25">
                  <c:v>لرستان</c:v>
                </c:pt>
                <c:pt idx="26">
                  <c:v>مازندران</c:v>
                </c:pt>
                <c:pt idx="27">
                  <c:v>مرکزی</c:v>
                </c:pt>
                <c:pt idx="28">
                  <c:v>هرمزگان</c:v>
                </c:pt>
                <c:pt idx="29">
                  <c:v>همدان</c:v>
                </c:pt>
                <c:pt idx="30">
                  <c:v>یزد</c:v>
                </c:pt>
              </c:strCache>
            </c:strRef>
          </c:cat>
          <c:val>
            <c:numRef>
              <c:f>'اعتبارات سازمان مدیریت '!$D$3:$D$33</c:f>
              <c:numCache>
                <c:formatCode>#,##0</c:formatCode>
                <c:ptCount val="31"/>
                <c:pt idx="0">
                  <c:v>32720000000</c:v>
                </c:pt>
                <c:pt idx="1">
                  <c:v>10442000000</c:v>
                </c:pt>
                <c:pt idx="2">
                  <c:v>1468000000</c:v>
                </c:pt>
                <c:pt idx="3">
                  <c:v>0</c:v>
                </c:pt>
                <c:pt idx="4">
                  <c:v>10414000000</c:v>
                </c:pt>
                <c:pt idx="5">
                  <c:v>900000000</c:v>
                </c:pt>
                <c:pt idx="6">
                  <c:v>6600000000</c:v>
                </c:pt>
                <c:pt idx="7">
                  <c:v>20000000000</c:v>
                </c:pt>
                <c:pt idx="8">
                  <c:v>6007000000</c:v>
                </c:pt>
                <c:pt idx="9">
                  <c:v>500000000</c:v>
                </c:pt>
                <c:pt idx="10">
                  <c:v>10000000000</c:v>
                </c:pt>
                <c:pt idx="11">
                  <c:v>7000000000</c:v>
                </c:pt>
                <c:pt idx="12">
                  <c:v>58789000000</c:v>
                </c:pt>
                <c:pt idx="13">
                  <c:v>6000000000</c:v>
                </c:pt>
                <c:pt idx="14">
                  <c:v>3500000000</c:v>
                </c:pt>
                <c:pt idx="15">
                  <c:v>54000000000</c:v>
                </c:pt>
                <c:pt idx="16">
                  <c:v>44000000000</c:v>
                </c:pt>
                <c:pt idx="17">
                  <c:v>7030000000</c:v>
                </c:pt>
                <c:pt idx="18">
                  <c:v>3000000000</c:v>
                </c:pt>
                <c:pt idx="19">
                  <c:v>20000000000</c:v>
                </c:pt>
                <c:pt idx="20">
                  <c:v>8395000000</c:v>
                </c:pt>
                <c:pt idx="21">
                  <c:v>19000000000</c:v>
                </c:pt>
                <c:pt idx="22">
                  <c:v>4000000000</c:v>
                </c:pt>
                <c:pt idx="23">
                  <c:v>1000000000</c:v>
                </c:pt>
                <c:pt idx="24">
                  <c:v>0</c:v>
                </c:pt>
                <c:pt idx="25">
                  <c:v>5000000000</c:v>
                </c:pt>
                <c:pt idx="26">
                  <c:v>5000000000</c:v>
                </c:pt>
                <c:pt idx="27">
                  <c:v>4000000000</c:v>
                </c:pt>
                <c:pt idx="28">
                  <c:v>50000000000</c:v>
                </c:pt>
                <c:pt idx="29">
                  <c:v>0</c:v>
                </c:pt>
                <c:pt idx="30">
                  <c:v>10950000000</c:v>
                </c:pt>
              </c:numCache>
            </c:numRef>
          </c:val>
          <c:extLst>
            <c:ext xmlns:c16="http://schemas.microsoft.com/office/drawing/2014/chart" uri="{C3380CC4-5D6E-409C-BE32-E72D297353CC}">
              <c16:uniqueId val="{00000001-02C3-414A-A0DB-E7B757F7156C}"/>
            </c:ext>
          </c:extLst>
        </c:ser>
        <c:ser>
          <c:idx val="2"/>
          <c:order val="2"/>
          <c:tx>
            <c:strRef>
              <c:f>'اعتبارات سازمان مدیریت '!$E$2</c:f>
              <c:strCache>
                <c:ptCount val="1"/>
                <c:pt idx="0">
                  <c:v>عنوان</c:v>
                </c:pt>
              </c:strCache>
            </c:strRef>
          </c:tx>
          <c:spPr>
            <a:solidFill>
              <a:schemeClr val="accent3"/>
            </a:solidFill>
            <a:ln>
              <a:noFill/>
            </a:ln>
            <a:effectLst/>
          </c:spPr>
          <c:invertIfNegative val="0"/>
          <c:cat>
            <c:strRef>
              <c:f>'اعتبارات سازمان مدیریت '!$B$3:$B$33</c:f>
              <c:strCache>
                <c:ptCount val="31"/>
                <c:pt idx="0">
                  <c:v>آذربایجان شرقی</c:v>
                </c:pt>
                <c:pt idx="1">
                  <c:v>آذربایجان غربی</c:v>
                </c:pt>
                <c:pt idx="2">
                  <c:v>اردبیل</c:v>
                </c:pt>
                <c:pt idx="3">
                  <c:v>اصفهان</c:v>
                </c:pt>
                <c:pt idx="4">
                  <c:v>البرز</c:v>
                </c:pt>
                <c:pt idx="5">
                  <c:v>ایلام</c:v>
                </c:pt>
                <c:pt idx="6">
                  <c:v>بوشهر</c:v>
                </c:pt>
                <c:pt idx="7">
                  <c:v>تهران</c:v>
                </c:pt>
                <c:pt idx="8">
                  <c:v>چهارمحال و بختیاری</c:v>
                </c:pt>
                <c:pt idx="9">
                  <c:v>خراسان جنوبی</c:v>
                </c:pt>
                <c:pt idx="10">
                  <c:v>خراسان رضوی</c:v>
                </c:pt>
                <c:pt idx="11">
                  <c:v>خراسان شمالی</c:v>
                </c:pt>
                <c:pt idx="12">
                  <c:v>خوزستان</c:v>
                </c:pt>
                <c:pt idx="13">
                  <c:v>زنجان</c:v>
                </c:pt>
                <c:pt idx="14">
                  <c:v>سمنان</c:v>
                </c:pt>
                <c:pt idx="15">
                  <c:v>سیستان و بلوچستان</c:v>
                </c:pt>
                <c:pt idx="16">
                  <c:v>فارس</c:v>
                </c:pt>
                <c:pt idx="17">
                  <c:v>قزوین</c:v>
                </c:pt>
                <c:pt idx="18">
                  <c:v>قم</c:v>
                </c:pt>
                <c:pt idx="19">
                  <c:v>کردستان</c:v>
                </c:pt>
                <c:pt idx="20">
                  <c:v>کرمان</c:v>
                </c:pt>
                <c:pt idx="21">
                  <c:v>کرمانشاه</c:v>
                </c:pt>
                <c:pt idx="22">
                  <c:v>کهگیلویه و بویراحمد</c:v>
                </c:pt>
                <c:pt idx="23">
                  <c:v>گلستان</c:v>
                </c:pt>
                <c:pt idx="24">
                  <c:v>گیلان</c:v>
                </c:pt>
                <c:pt idx="25">
                  <c:v>لرستان</c:v>
                </c:pt>
                <c:pt idx="26">
                  <c:v>مازندران</c:v>
                </c:pt>
                <c:pt idx="27">
                  <c:v>مرکزی</c:v>
                </c:pt>
                <c:pt idx="28">
                  <c:v>هرمزگان</c:v>
                </c:pt>
                <c:pt idx="29">
                  <c:v>همدان</c:v>
                </c:pt>
                <c:pt idx="30">
                  <c:v>یزد</c:v>
                </c:pt>
              </c:strCache>
            </c:strRef>
          </c:cat>
          <c:val>
            <c:numRef>
              <c:f>'اعتبارات سازمان مدیریت '!$E$3:$E$33</c:f>
              <c:numCache>
                <c:formatCode>#,##0</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c:ext xmlns:c16="http://schemas.microsoft.com/office/drawing/2014/chart" uri="{C3380CC4-5D6E-409C-BE32-E72D297353CC}">
              <c16:uniqueId val="{00000002-02C3-414A-A0DB-E7B757F7156C}"/>
            </c:ext>
          </c:extLst>
        </c:ser>
        <c:ser>
          <c:idx val="3"/>
          <c:order val="3"/>
          <c:tx>
            <c:strRef>
              <c:f>'اعتبارات سازمان مدیریت '!$F$2</c:f>
              <c:strCache>
                <c:ptCount val="1"/>
                <c:pt idx="0">
                  <c:v>مصوب سال 1402(ریال)</c:v>
                </c:pt>
              </c:strCache>
            </c:strRef>
          </c:tx>
          <c:spPr>
            <a:solidFill>
              <a:schemeClr val="accent4"/>
            </a:solidFill>
            <a:ln>
              <a:noFill/>
            </a:ln>
            <a:effectLst/>
          </c:spPr>
          <c:invertIfNegative val="0"/>
          <c:cat>
            <c:strRef>
              <c:f>'اعتبارات سازمان مدیریت '!$B$3:$B$33</c:f>
              <c:strCache>
                <c:ptCount val="31"/>
                <c:pt idx="0">
                  <c:v>آذربایجان شرقی</c:v>
                </c:pt>
                <c:pt idx="1">
                  <c:v>آذربایجان غربی</c:v>
                </c:pt>
                <c:pt idx="2">
                  <c:v>اردبیل</c:v>
                </c:pt>
                <c:pt idx="3">
                  <c:v>اصفهان</c:v>
                </c:pt>
                <c:pt idx="4">
                  <c:v>البرز</c:v>
                </c:pt>
                <c:pt idx="5">
                  <c:v>ایلام</c:v>
                </c:pt>
                <c:pt idx="6">
                  <c:v>بوشهر</c:v>
                </c:pt>
                <c:pt idx="7">
                  <c:v>تهران</c:v>
                </c:pt>
                <c:pt idx="8">
                  <c:v>چهارمحال و بختیاری</c:v>
                </c:pt>
                <c:pt idx="9">
                  <c:v>خراسان جنوبی</c:v>
                </c:pt>
                <c:pt idx="10">
                  <c:v>خراسان رضوی</c:v>
                </c:pt>
                <c:pt idx="11">
                  <c:v>خراسان شمالی</c:v>
                </c:pt>
                <c:pt idx="12">
                  <c:v>خوزستان</c:v>
                </c:pt>
                <c:pt idx="13">
                  <c:v>زنجان</c:v>
                </c:pt>
                <c:pt idx="14">
                  <c:v>سمنان</c:v>
                </c:pt>
                <c:pt idx="15">
                  <c:v>سیستان و بلوچستان</c:v>
                </c:pt>
                <c:pt idx="16">
                  <c:v>فارس</c:v>
                </c:pt>
                <c:pt idx="17">
                  <c:v>قزوین</c:v>
                </c:pt>
                <c:pt idx="18">
                  <c:v>قم</c:v>
                </c:pt>
                <c:pt idx="19">
                  <c:v>کردستان</c:v>
                </c:pt>
                <c:pt idx="20">
                  <c:v>کرمان</c:v>
                </c:pt>
                <c:pt idx="21">
                  <c:v>کرمانشاه</c:v>
                </c:pt>
                <c:pt idx="22">
                  <c:v>کهگیلویه و بویراحمد</c:v>
                </c:pt>
                <c:pt idx="23">
                  <c:v>گلستان</c:v>
                </c:pt>
                <c:pt idx="24">
                  <c:v>گیلان</c:v>
                </c:pt>
                <c:pt idx="25">
                  <c:v>لرستان</c:v>
                </c:pt>
                <c:pt idx="26">
                  <c:v>مازندران</c:v>
                </c:pt>
                <c:pt idx="27">
                  <c:v>مرکزی</c:v>
                </c:pt>
                <c:pt idx="28">
                  <c:v>هرمزگان</c:v>
                </c:pt>
                <c:pt idx="29">
                  <c:v>همدان</c:v>
                </c:pt>
                <c:pt idx="30">
                  <c:v>یزد</c:v>
                </c:pt>
              </c:strCache>
            </c:strRef>
          </c:cat>
          <c:val>
            <c:numRef>
              <c:f>'اعتبارات سازمان مدیریت '!$F$3:$F$33</c:f>
              <c:numCache>
                <c:formatCode>#,##0</c:formatCode>
                <c:ptCount val="31"/>
                <c:pt idx="0">
                  <c:v>41160000000</c:v>
                </c:pt>
                <c:pt idx="1">
                  <c:v>25000000000</c:v>
                </c:pt>
                <c:pt idx="2">
                  <c:v>20500000000</c:v>
                </c:pt>
                <c:pt idx="3">
                  <c:v>10000000000</c:v>
                </c:pt>
                <c:pt idx="4">
                  <c:v>20000000000</c:v>
                </c:pt>
                <c:pt idx="5">
                  <c:v>2500000000</c:v>
                </c:pt>
                <c:pt idx="6">
                  <c:v>6500000000</c:v>
                </c:pt>
                <c:pt idx="7">
                  <c:v>40000000000</c:v>
                </c:pt>
                <c:pt idx="8">
                  <c:v>10000000000</c:v>
                </c:pt>
                <c:pt idx="9">
                  <c:v>0</c:v>
                </c:pt>
                <c:pt idx="10">
                  <c:v>29000000000</c:v>
                </c:pt>
                <c:pt idx="11">
                  <c:v>0</c:v>
                </c:pt>
                <c:pt idx="12">
                  <c:v>20000000000</c:v>
                </c:pt>
                <c:pt idx="13">
                  <c:v>12000000000</c:v>
                </c:pt>
                <c:pt idx="14">
                  <c:v>27600000000</c:v>
                </c:pt>
                <c:pt idx="15">
                  <c:v>100000000000</c:v>
                </c:pt>
                <c:pt idx="16">
                  <c:v>40000000000</c:v>
                </c:pt>
                <c:pt idx="17">
                  <c:v>0</c:v>
                </c:pt>
                <c:pt idx="18">
                  <c:v>9000000000</c:v>
                </c:pt>
                <c:pt idx="19">
                  <c:v>0</c:v>
                </c:pt>
                <c:pt idx="20">
                  <c:v>10000000000</c:v>
                </c:pt>
                <c:pt idx="21">
                  <c:v>44376000000</c:v>
                </c:pt>
                <c:pt idx="22">
                  <c:v>6500000000</c:v>
                </c:pt>
                <c:pt idx="23">
                  <c:v>1500000000</c:v>
                </c:pt>
                <c:pt idx="24">
                  <c:v>10000000000</c:v>
                </c:pt>
                <c:pt idx="25">
                  <c:v>9000000000</c:v>
                </c:pt>
                <c:pt idx="26">
                  <c:v>7000000000</c:v>
                </c:pt>
                <c:pt idx="27">
                  <c:v>3000000000</c:v>
                </c:pt>
                <c:pt idx="28">
                  <c:v>15000000000</c:v>
                </c:pt>
                <c:pt idx="29">
                  <c:v>20000000000</c:v>
                </c:pt>
                <c:pt idx="30">
                  <c:v>26055000000</c:v>
                </c:pt>
              </c:numCache>
            </c:numRef>
          </c:val>
          <c:extLst>
            <c:ext xmlns:c16="http://schemas.microsoft.com/office/drawing/2014/chart" uri="{C3380CC4-5D6E-409C-BE32-E72D297353CC}">
              <c16:uniqueId val="{00000003-02C3-414A-A0DB-E7B757F7156C}"/>
            </c:ext>
          </c:extLst>
        </c:ser>
        <c:dLbls>
          <c:showLegendKey val="0"/>
          <c:showVal val="0"/>
          <c:showCatName val="0"/>
          <c:showSerName val="0"/>
          <c:showPercent val="0"/>
          <c:showBubbleSize val="0"/>
        </c:dLbls>
        <c:gapWidth val="219"/>
        <c:overlap val="-27"/>
        <c:axId val="1234267503"/>
        <c:axId val="1234264591"/>
      </c:barChart>
      <c:catAx>
        <c:axId val="123426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4264591"/>
        <c:crosses val="autoZero"/>
        <c:auto val="1"/>
        <c:lblAlgn val="ctr"/>
        <c:lblOffset val="100"/>
        <c:noMultiLvlLbl val="0"/>
      </c:catAx>
      <c:valAx>
        <c:axId val="12342645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42675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2563F9-DDEA-4B6F-A1FE-D12D5808BA24}" type="datetimeFigureOut">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FABBB-11B5-480B-A6E9-1C0C2085283A}" type="slidenum">
              <a:rPr lang="en-US" smtClean="0"/>
              <a:t>‹#›</a:t>
            </a:fld>
            <a:endParaRPr lang="en-US"/>
          </a:p>
        </p:txBody>
      </p:sp>
    </p:spTree>
    <p:extLst>
      <p:ext uri="{BB962C8B-B14F-4D97-AF65-F5344CB8AC3E}">
        <p14:creationId xmlns:p14="http://schemas.microsoft.com/office/powerpoint/2010/main" val="396270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2563F9-DDEA-4B6F-A1FE-D12D5808BA24}" type="datetimeFigureOut">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FABBB-11B5-480B-A6E9-1C0C2085283A}" type="slidenum">
              <a:rPr lang="en-US" smtClean="0"/>
              <a:t>‹#›</a:t>
            </a:fld>
            <a:endParaRPr lang="en-US"/>
          </a:p>
        </p:txBody>
      </p:sp>
    </p:spTree>
    <p:extLst>
      <p:ext uri="{BB962C8B-B14F-4D97-AF65-F5344CB8AC3E}">
        <p14:creationId xmlns:p14="http://schemas.microsoft.com/office/powerpoint/2010/main" val="238535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2563F9-DDEA-4B6F-A1FE-D12D5808BA24}" type="datetimeFigureOut">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FABBB-11B5-480B-A6E9-1C0C2085283A}" type="slidenum">
              <a:rPr lang="en-US" smtClean="0"/>
              <a:t>‹#›</a:t>
            </a:fld>
            <a:endParaRPr lang="en-US"/>
          </a:p>
        </p:txBody>
      </p:sp>
    </p:spTree>
    <p:extLst>
      <p:ext uri="{BB962C8B-B14F-4D97-AF65-F5344CB8AC3E}">
        <p14:creationId xmlns:p14="http://schemas.microsoft.com/office/powerpoint/2010/main" val="193713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2563F9-DDEA-4B6F-A1FE-D12D5808BA24}" type="datetimeFigureOut">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FABBB-11B5-480B-A6E9-1C0C2085283A}" type="slidenum">
              <a:rPr lang="en-US" smtClean="0"/>
              <a:t>‹#›</a:t>
            </a:fld>
            <a:endParaRPr lang="en-US"/>
          </a:p>
        </p:txBody>
      </p:sp>
    </p:spTree>
    <p:extLst>
      <p:ext uri="{BB962C8B-B14F-4D97-AF65-F5344CB8AC3E}">
        <p14:creationId xmlns:p14="http://schemas.microsoft.com/office/powerpoint/2010/main" val="10426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2563F9-DDEA-4B6F-A1FE-D12D5808BA24}" type="datetimeFigureOut">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FABBB-11B5-480B-A6E9-1C0C2085283A}" type="slidenum">
              <a:rPr lang="en-US" smtClean="0"/>
              <a:t>‹#›</a:t>
            </a:fld>
            <a:endParaRPr lang="en-US"/>
          </a:p>
        </p:txBody>
      </p:sp>
    </p:spTree>
    <p:extLst>
      <p:ext uri="{BB962C8B-B14F-4D97-AF65-F5344CB8AC3E}">
        <p14:creationId xmlns:p14="http://schemas.microsoft.com/office/powerpoint/2010/main" val="139562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2563F9-DDEA-4B6F-A1FE-D12D5808BA24}" type="datetimeFigureOut">
              <a:rPr lang="en-US" smtClean="0"/>
              <a:t>12/31/2023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FABBB-11B5-480B-A6E9-1C0C2085283A}" type="slidenum">
              <a:rPr lang="en-US" smtClean="0"/>
              <a:t>‹#›</a:t>
            </a:fld>
            <a:endParaRPr lang="en-US"/>
          </a:p>
        </p:txBody>
      </p:sp>
    </p:spTree>
    <p:extLst>
      <p:ext uri="{BB962C8B-B14F-4D97-AF65-F5344CB8AC3E}">
        <p14:creationId xmlns:p14="http://schemas.microsoft.com/office/powerpoint/2010/main" val="301929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2563F9-DDEA-4B6F-A1FE-D12D5808BA24}" type="datetimeFigureOut">
              <a:rPr lang="en-US" smtClean="0"/>
              <a:t>12/31/2023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5FABBB-11B5-480B-A6E9-1C0C2085283A}" type="slidenum">
              <a:rPr lang="en-US" smtClean="0"/>
              <a:t>‹#›</a:t>
            </a:fld>
            <a:endParaRPr lang="en-US"/>
          </a:p>
        </p:txBody>
      </p:sp>
    </p:spTree>
    <p:extLst>
      <p:ext uri="{BB962C8B-B14F-4D97-AF65-F5344CB8AC3E}">
        <p14:creationId xmlns:p14="http://schemas.microsoft.com/office/powerpoint/2010/main" val="207716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2563F9-DDEA-4B6F-A1FE-D12D5808BA24}" type="datetimeFigureOut">
              <a:rPr lang="en-US" smtClean="0"/>
              <a:t>12/31/2023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5FABBB-11B5-480B-A6E9-1C0C2085283A}" type="slidenum">
              <a:rPr lang="en-US" smtClean="0"/>
              <a:t>‹#›</a:t>
            </a:fld>
            <a:endParaRPr lang="en-US"/>
          </a:p>
        </p:txBody>
      </p:sp>
    </p:spTree>
    <p:extLst>
      <p:ext uri="{BB962C8B-B14F-4D97-AF65-F5344CB8AC3E}">
        <p14:creationId xmlns:p14="http://schemas.microsoft.com/office/powerpoint/2010/main" val="236451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2563F9-DDEA-4B6F-A1FE-D12D5808BA24}" type="datetimeFigureOut">
              <a:rPr lang="en-US" smtClean="0"/>
              <a:t>12/31/2023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5FABBB-11B5-480B-A6E9-1C0C2085283A}" type="slidenum">
              <a:rPr lang="en-US" smtClean="0"/>
              <a:t>‹#›</a:t>
            </a:fld>
            <a:endParaRPr lang="en-US"/>
          </a:p>
        </p:txBody>
      </p:sp>
    </p:spTree>
    <p:extLst>
      <p:ext uri="{BB962C8B-B14F-4D97-AF65-F5344CB8AC3E}">
        <p14:creationId xmlns:p14="http://schemas.microsoft.com/office/powerpoint/2010/main" val="207536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2563F9-DDEA-4B6F-A1FE-D12D5808BA24}" type="datetimeFigureOut">
              <a:rPr lang="en-US" smtClean="0"/>
              <a:t>12/31/2023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FABBB-11B5-480B-A6E9-1C0C2085283A}" type="slidenum">
              <a:rPr lang="en-US" smtClean="0"/>
              <a:t>‹#›</a:t>
            </a:fld>
            <a:endParaRPr lang="en-US"/>
          </a:p>
        </p:txBody>
      </p:sp>
    </p:spTree>
    <p:extLst>
      <p:ext uri="{BB962C8B-B14F-4D97-AF65-F5344CB8AC3E}">
        <p14:creationId xmlns:p14="http://schemas.microsoft.com/office/powerpoint/2010/main" val="3122716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2563F9-DDEA-4B6F-A1FE-D12D5808BA24}" type="datetimeFigureOut">
              <a:rPr lang="en-US" smtClean="0"/>
              <a:t>12/31/2023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FABBB-11B5-480B-A6E9-1C0C2085283A}" type="slidenum">
              <a:rPr lang="en-US" smtClean="0"/>
              <a:t>‹#›</a:t>
            </a:fld>
            <a:endParaRPr lang="en-US"/>
          </a:p>
        </p:txBody>
      </p:sp>
    </p:spTree>
    <p:extLst>
      <p:ext uri="{BB962C8B-B14F-4D97-AF65-F5344CB8AC3E}">
        <p14:creationId xmlns:p14="http://schemas.microsoft.com/office/powerpoint/2010/main" val="352346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2563F9-DDEA-4B6F-A1FE-D12D5808BA24}" type="datetimeFigureOut">
              <a:rPr lang="en-US" smtClean="0"/>
              <a:t>12/31/2023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FABBB-11B5-480B-A6E9-1C0C2085283A}" type="slidenum">
              <a:rPr lang="en-US" smtClean="0"/>
              <a:t>‹#›</a:t>
            </a:fld>
            <a:endParaRPr lang="en-US"/>
          </a:p>
        </p:txBody>
      </p:sp>
    </p:spTree>
    <p:extLst>
      <p:ext uri="{BB962C8B-B14F-4D97-AF65-F5344CB8AC3E}">
        <p14:creationId xmlns:p14="http://schemas.microsoft.com/office/powerpoint/2010/main" val="2874140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130" y="1436913"/>
            <a:ext cx="12013870" cy="2909455"/>
          </a:xfrm>
        </p:spPr>
        <p:txBody>
          <a:bodyPr>
            <a:normAutofit/>
          </a:bodyPr>
          <a:lstStyle/>
          <a:p>
            <a:pPr rtl="1"/>
            <a:r>
              <a:rPr lang="fa-IR" dirty="0">
                <a:cs typeface="B Nazanin" panose="00000400000000000000" pitchFamily="2" charset="-78"/>
              </a:rPr>
              <a:t>ضوابط اجرایی بند (۲۸) دستورالعمل اجرای بودجه و تنظیم </a:t>
            </a:r>
            <a:r>
              <a:rPr lang="fa-IR" dirty="0" smtClean="0">
                <a:cs typeface="B Nazanin" panose="00000400000000000000" pitchFamily="2" charset="-78"/>
              </a:rPr>
              <a:t>موافقتنامه های </a:t>
            </a:r>
            <a:r>
              <a:rPr lang="fa-IR" dirty="0">
                <a:cs typeface="B Nazanin" panose="00000400000000000000" pitchFamily="2" charset="-78"/>
              </a:rPr>
              <a:t>اعتبارات </a:t>
            </a:r>
            <a:r>
              <a:rPr lang="fa-IR" dirty="0" smtClean="0">
                <a:cs typeface="B Nazanin" panose="00000400000000000000" pitchFamily="2" charset="-78"/>
              </a:rPr>
              <a:t>هزینه ای </a:t>
            </a:r>
            <a:r>
              <a:rPr lang="fa-IR" dirty="0">
                <a:cs typeface="B Nazanin" panose="00000400000000000000" pitchFamily="2" charset="-78"/>
              </a:rPr>
              <a:t>و تملک </a:t>
            </a:r>
            <a:r>
              <a:rPr lang="fa-IR" dirty="0" smtClean="0">
                <a:cs typeface="B Nazanin" panose="00000400000000000000" pitchFamily="2" charset="-78"/>
              </a:rPr>
              <a:t>دارایی های سرمایه ای استانها</a:t>
            </a:r>
            <a:endParaRPr lang="en-US" dirty="0">
              <a:cs typeface="B Nazanin" panose="00000400000000000000" pitchFamily="2" charset="-78"/>
            </a:endParaRPr>
          </a:p>
        </p:txBody>
      </p:sp>
      <p:sp>
        <p:nvSpPr>
          <p:cNvPr id="3" name="Subtitle 2"/>
          <p:cNvSpPr>
            <a:spLocks noGrp="1"/>
          </p:cNvSpPr>
          <p:nvPr>
            <p:ph type="subTitle" idx="1"/>
          </p:nvPr>
        </p:nvSpPr>
        <p:spPr>
          <a:xfrm>
            <a:off x="1377537" y="4647066"/>
            <a:ext cx="9144000" cy="1655762"/>
          </a:xfrm>
        </p:spPr>
        <p:txBody>
          <a:bodyPr>
            <a:normAutofit/>
          </a:bodyPr>
          <a:lstStyle/>
          <a:p>
            <a:endParaRPr lang="fa-IR" sz="2600" b="1" dirty="0" smtClean="0">
              <a:cs typeface="B Nazanin" panose="00000400000000000000" pitchFamily="2" charset="-78"/>
            </a:endParaRPr>
          </a:p>
          <a:p>
            <a:r>
              <a:rPr lang="fa-IR" sz="2600" b="1" dirty="0" smtClean="0">
                <a:cs typeface="B Nazanin" panose="00000400000000000000" pitchFamily="2" charset="-78"/>
              </a:rPr>
              <a:t>مدیریت برنامه ریزی، بودجه و پژوهش</a:t>
            </a:r>
          </a:p>
          <a:p>
            <a:r>
              <a:rPr lang="fa-IR" sz="2600" b="1" dirty="0" smtClean="0">
                <a:cs typeface="B Nazanin" panose="00000400000000000000" pitchFamily="2" charset="-78"/>
              </a:rPr>
              <a:t>سازمان نقشه برداری کشور</a:t>
            </a:r>
          </a:p>
          <a:p>
            <a:endParaRPr lang="fa-IR" dirty="0"/>
          </a:p>
          <a:p>
            <a:endParaRPr lang="fa-IR" dirty="0" smtClean="0"/>
          </a:p>
        </p:txBody>
      </p:sp>
    </p:spTree>
    <p:extLst>
      <p:ext uri="{BB962C8B-B14F-4D97-AF65-F5344CB8AC3E}">
        <p14:creationId xmlns:p14="http://schemas.microsoft.com/office/powerpoint/2010/main" val="152480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62140"/>
            <a:ext cx="11920453" cy="553998"/>
          </a:xfrm>
          <a:prstGeom prst="rect">
            <a:avLst/>
          </a:prstGeom>
          <a:noFill/>
        </p:spPr>
        <p:txBody>
          <a:bodyPr wrap="square" rtlCol="0">
            <a:spAutoFit/>
          </a:bodyPr>
          <a:lstStyle/>
          <a:p>
            <a:pPr algn="just" rtl="1"/>
            <a:r>
              <a:rPr lang="fa-IR" sz="3000" b="1" dirty="0" smtClean="0">
                <a:solidFill>
                  <a:schemeClr val="accent2">
                    <a:lumMod val="75000"/>
                  </a:schemeClr>
                </a:solidFill>
                <a:cs typeface="B Nazanin" panose="00000400000000000000" pitchFamily="2" charset="-78"/>
              </a:rPr>
              <a:t>بخش وضعیت قراردادهای سایر </a:t>
            </a:r>
            <a:r>
              <a:rPr lang="fa-IR" sz="3000" b="1" dirty="0">
                <a:solidFill>
                  <a:schemeClr val="accent2">
                    <a:lumMod val="75000"/>
                  </a:schemeClr>
                </a:solidFill>
                <a:cs typeface="B Nazanin" panose="00000400000000000000" pitchFamily="2" charset="-78"/>
              </a:rPr>
              <a:t>دستگاه های اجرایی استان : </a:t>
            </a:r>
          </a:p>
        </p:txBody>
      </p:sp>
      <p:sp>
        <p:nvSpPr>
          <p:cNvPr id="6" name="TextBox 5"/>
          <p:cNvSpPr txBox="1"/>
          <p:nvPr/>
        </p:nvSpPr>
        <p:spPr>
          <a:xfrm>
            <a:off x="0" y="1416200"/>
            <a:ext cx="12192000" cy="5509200"/>
          </a:xfrm>
          <a:prstGeom prst="rect">
            <a:avLst/>
          </a:prstGeom>
          <a:noFill/>
        </p:spPr>
        <p:txBody>
          <a:bodyPr wrap="square" rtlCol="0">
            <a:spAutoFit/>
          </a:bodyPr>
          <a:lstStyle/>
          <a:p>
            <a:pPr marL="457200" indent="-457200" algn="just" rtl="1">
              <a:buFont typeface="Wingdings" panose="05000000000000000000" pitchFamily="2" charset="2"/>
              <a:buChar char="q"/>
            </a:pPr>
            <a:r>
              <a:rPr lang="fa-IR" sz="3200" dirty="0" smtClean="0">
                <a:cs typeface="B Nazanin" panose="00000400000000000000" pitchFamily="2" charset="-78"/>
              </a:rPr>
              <a:t>اشکالاتی که در ورود اطلاعات وجود داشته (عناوین قرارداد وارد نشده، مبالغ وارد نشده، قرارداد غیر مرتبط عنوان شده، اطلاعات سال 1400 وارد شده، اطلاعات تکراری زیاد وارد شده، برخی از استان ها اطلاعات سال 1402 وارد نشده است)</a:t>
            </a:r>
          </a:p>
          <a:p>
            <a:pPr marL="457200" indent="-457200" algn="just" rtl="1">
              <a:buFont typeface="Wingdings" panose="05000000000000000000" pitchFamily="2" charset="2"/>
              <a:buChar char="q"/>
            </a:pPr>
            <a:r>
              <a:rPr lang="fa-IR" sz="3200" dirty="0" smtClean="0">
                <a:cs typeface="B Nazanin" panose="00000400000000000000" pitchFamily="2" charset="-78"/>
              </a:rPr>
              <a:t>با توجه به توضیحات بند قبل در عمل اطلاعات ارسالی قابل ارزیابی نیست.</a:t>
            </a:r>
          </a:p>
          <a:p>
            <a:pPr marL="457200" indent="-457200" algn="just" rtl="1">
              <a:buFont typeface="Wingdings" panose="05000000000000000000" pitchFamily="2" charset="2"/>
              <a:buChar char="q"/>
            </a:pPr>
            <a:r>
              <a:rPr lang="fa-IR" sz="3200" dirty="0" smtClean="0">
                <a:cs typeface="B Nazanin" panose="00000400000000000000" pitchFamily="2" charset="-78"/>
              </a:rPr>
              <a:t>سه استان آذربایجان شرقی، خراسان رضوی و همدان فعالیت نظارت و کنترل قرارداد ها را بر عهده دارند انجام می دهند. نکته قابل توجه اینکه تمامی قرارداد های استان خراسان رضوی توسط استان کنترل و نظارت می شود.</a:t>
            </a:r>
          </a:p>
          <a:p>
            <a:pPr marL="457200" indent="-457200" algn="just" rtl="1">
              <a:buFont typeface="Wingdings" panose="05000000000000000000" pitchFamily="2" charset="2"/>
              <a:buChar char="q"/>
            </a:pPr>
            <a:r>
              <a:rPr lang="fa-IR" sz="3200" dirty="0" smtClean="0">
                <a:cs typeface="B Nazanin" panose="00000400000000000000" pitchFamily="2" charset="-78"/>
              </a:rPr>
              <a:t>در </a:t>
            </a:r>
            <a:r>
              <a:rPr lang="fa-IR" sz="3200" dirty="0" smtClean="0">
                <a:cs typeface="B Nazanin" panose="00000400000000000000" pitchFamily="2" charset="-78"/>
              </a:rPr>
              <a:t>موضوع همراهی با اداره کل نظارت و کنترل فنی در مجموع 11 استان همکاری داشته اند(تهران، زنجان، سیستان و بلوچستان، فارس، قزوین، کردستان، گیلان، لرستان، مرکزی، هرمزگان و یزد)</a:t>
            </a:r>
          </a:p>
          <a:p>
            <a:pPr marL="457200" indent="-457200" algn="just" rtl="1">
              <a:buFont typeface="Wingdings" panose="05000000000000000000" pitchFamily="2" charset="2"/>
              <a:buChar char="q"/>
            </a:pPr>
            <a:endParaRPr lang="fa-IR" sz="3200" dirty="0">
              <a:cs typeface="B Nazanin" panose="00000400000000000000" pitchFamily="2" charset="-78"/>
            </a:endParaRPr>
          </a:p>
        </p:txBody>
      </p:sp>
    </p:spTree>
    <p:extLst>
      <p:ext uri="{BB962C8B-B14F-4D97-AF65-F5344CB8AC3E}">
        <p14:creationId xmlns:p14="http://schemas.microsoft.com/office/powerpoint/2010/main" val="2742179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333075"/>
            <a:ext cx="12192000" cy="5509200"/>
          </a:xfrm>
          <a:prstGeom prst="rect">
            <a:avLst/>
          </a:prstGeom>
          <a:noFill/>
        </p:spPr>
        <p:txBody>
          <a:bodyPr wrap="square" rtlCol="0">
            <a:spAutoFit/>
          </a:bodyPr>
          <a:lstStyle/>
          <a:p>
            <a:pPr marL="457200" indent="-457200" algn="just" rtl="1">
              <a:buFont typeface="Wingdings" panose="05000000000000000000" pitchFamily="2" charset="2"/>
              <a:buChar char="q"/>
            </a:pPr>
            <a:r>
              <a:rPr lang="fa-IR" sz="3200" dirty="0">
                <a:cs typeface="B Nazanin" panose="00000400000000000000" pitchFamily="2" charset="-78"/>
              </a:rPr>
              <a:t>در </a:t>
            </a:r>
            <a:r>
              <a:rPr lang="fa-IR" sz="3200" dirty="0" smtClean="0">
                <a:cs typeface="B Nazanin" panose="00000400000000000000" pitchFamily="2" charset="-78"/>
              </a:rPr>
              <a:t>12 </a:t>
            </a:r>
            <a:r>
              <a:rPr lang="fa-IR" sz="3200" dirty="0">
                <a:cs typeface="B Nazanin" panose="00000400000000000000" pitchFamily="2" charset="-78"/>
              </a:rPr>
              <a:t>استان عنوان شده و با وجود نقص اطلاعات بالغ بر </a:t>
            </a:r>
            <a:r>
              <a:rPr lang="fa-IR" sz="3200" dirty="0" smtClean="0">
                <a:cs typeface="B Nazanin" panose="00000400000000000000" pitchFamily="2" charset="-78"/>
              </a:rPr>
              <a:t>39 </a:t>
            </a:r>
            <a:r>
              <a:rPr lang="fa-IR" sz="3200" dirty="0">
                <a:cs typeface="B Nazanin" panose="00000400000000000000" pitchFamily="2" charset="-78"/>
              </a:rPr>
              <a:t>میلیارد تومان </a:t>
            </a:r>
            <a:r>
              <a:rPr lang="fa-IR" sz="3200" dirty="0" smtClean="0">
                <a:cs typeface="B Nazanin" panose="00000400000000000000" pitchFamily="2" charset="-78"/>
              </a:rPr>
              <a:t>در </a:t>
            </a:r>
            <a:r>
              <a:rPr lang="fa-IR" sz="3200" dirty="0">
                <a:cs typeface="B Nazanin" panose="00000400000000000000" pitchFamily="2" charset="-78"/>
              </a:rPr>
              <a:t>سال 1401 در زمینه نقشه و اطلاعات مکانی قرارداد منعقد شده است. که </a:t>
            </a:r>
            <a:r>
              <a:rPr lang="fa-IR" sz="3200" dirty="0" smtClean="0">
                <a:cs typeface="B Nazanin" panose="00000400000000000000" pitchFamily="2" charset="-78"/>
              </a:rPr>
              <a:t>نزدیک به 50 </a:t>
            </a:r>
            <a:r>
              <a:rPr lang="fa-IR" sz="3200" dirty="0">
                <a:cs typeface="B Nazanin" panose="00000400000000000000" pitchFamily="2" charset="-78"/>
              </a:rPr>
              <a:t>درصد آن برای نظارت و کنترل فنی  سازمان نقشه برداری کشور به استناد ماده 11 قانون احکام دائمی توسعه ارسال نشده است.</a:t>
            </a:r>
          </a:p>
          <a:p>
            <a:pPr marL="457200" indent="-457200" algn="just" rtl="1">
              <a:buFont typeface="Wingdings" panose="05000000000000000000" pitchFamily="2" charset="2"/>
              <a:buChar char="q"/>
            </a:pPr>
            <a:r>
              <a:rPr lang="fa-IR" sz="3200" dirty="0" smtClean="0">
                <a:cs typeface="B Nazanin" panose="00000400000000000000" pitchFamily="2" charset="-78"/>
              </a:rPr>
              <a:t>در صورت بسط این گزارش در سطح 31 استان پیش بیین می شود که بیش از 180 میلیارد تومان قرارداد توسط دستگاه های استانی منعقد شده و بالغ بر 90 میلیارد تومان </a:t>
            </a:r>
            <a:r>
              <a:rPr lang="fa-IR" sz="3200" dirty="0">
                <a:cs typeface="B Nazanin" panose="00000400000000000000" pitchFamily="2" charset="-78"/>
              </a:rPr>
              <a:t>آ</a:t>
            </a:r>
            <a:r>
              <a:rPr lang="fa-IR" sz="3200" dirty="0" smtClean="0">
                <a:cs typeface="B Nazanin" panose="00000400000000000000" pitchFamily="2" charset="-78"/>
              </a:rPr>
              <a:t>ن برای نظارت و کنترل فنی ارسال نشده است.</a:t>
            </a:r>
          </a:p>
          <a:p>
            <a:pPr marL="457200" indent="-457200" algn="just" rtl="1">
              <a:buFont typeface="Wingdings" panose="05000000000000000000" pitchFamily="2" charset="2"/>
              <a:buChar char="q"/>
            </a:pPr>
            <a:r>
              <a:rPr lang="fa-IR" sz="3200" dirty="0" smtClean="0">
                <a:cs typeface="B Nazanin" panose="00000400000000000000" pitchFamily="2" charset="-78"/>
              </a:rPr>
              <a:t>ابلاغ بخشنامه الزام نظارت سازمان نقشه برداری کشور به استناد ماده (11) قانون احکام دائمی توسعه در </a:t>
            </a:r>
            <a:r>
              <a:rPr lang="fa-IR" sz="3200" dirty="0" smtClean="0">
                <a:cs typeface="B Nazanin" panose="00000400000000000000" pitchFamily="2" charset="-78"/>
              </a:rPr>
              <a:t>11 </a:t>
            </a:r>
            <a:r>
              <a:rPr lang="fa-IR" sz="3200" dirty="0" smtClean="0">
                <a:cs typeface="B Nazanin" panose="00000400000000000000" pitchFamily="2" charset="-78"/>
              </a:rPr>
              <a:t>استان انجام شده است(خراسان شمالی، خوزستان، سمنان، سیستان و بلوچستان، فارس، قزوین، </a:t>
            </a:r>
            <a:r>
              <a:rPr lang="fa-IR" sz="3200" dirty="0" smtClean="0">
                <a:cs typeface="B Nazanin" panose="00000400000000000000" pitchFamily="2" charset="-78"/>
              </a:rPr>
              <a:t>گیلان، گلستان</a:t>
            </a:r>
            <a:r>
              <a:rPr lang="fa-IR" sz="3200" dirty="0" smtClean="0">
                <a:cs typeface="B Nazanin" panose="00000400000000000000" pitchFamily="2" charset="-78"/>
              </a:rPr>
              <a:t>، لرستان، مازندران و مرکزی)</a:t>
            </a:r>
          </a:p>
          <a:p>
            <a:pPr marL="457200" indent="-457200" algn="just" rtl="1">
              <a:buFont typeface="Wingdings" panose="05000000000000000000" pitchFamily="2" charset="2"/>
              <a:buChar char="q"/>
            </a:pPr>
            <a:endParaRPr lang="fa-IR" sz="3200" dirty="0">
              <a:cs typeface="B Nazanin" panose="00000400000000000000" pitchFamily="2" charset="-78"/>
            </a:endParaRPr>
          </a:p>
        </p:txBody>
      </p:sp>
      <p:sp>
        <p:nvSpPr>
          <p:cNvPr id="7" name="TextBox 6"/>
          <p:cNvSpPr txBox="1"/>
          <p:nvPr/>
        </p:nvSpPr>
        <p:spPr>
          <a:xfrm>
            <a:off x="0" y="290881"/>
            <a:ext cx="11920453" cy="553998"/>
          </a:xfrm>
          <a:prstGeom prst="rect">
            <a:avLst/>
          </a:prstGeom>
          <a:noFill/>
        </p:spPr>
        <p:txBody>
          <a:bodyPr wrap="square" rtlCol="0">
            <a:spAutoFit/>
          </a:bodyPr>
          <a:lstStyle/>
          <a:p>
            <a:pPr algn="just" rtl="1"/>
            <a:r>
              <a:rPr lang="fa-IR" sz="3000" b="1" dirty="0" smtClean="0">
                <a:solidFill>
                  <a:schemeClr val="accent2">
                    <a:lumMod val="75000"/>
                  </a:schemeClr>
                </a:solidFill>
                <a:cs typeface="B Nazanin" panose="00000400000000000000" pitchFamily="2" charset="-78"/>
              </a:rPr>
              <a:t>بخش وضعیت قرارداد های سایر </a:t>
            </a:r>
            <a:r>
              <a:rPr lang="fa-IR" sz="3000" b="1" dirty="0">
                <a:solidFill>
                  <a:schemeClr val="accent2">
                    <a:lumMod val="75000"/>
                  </a:schemeClr>
                </a:solidFill>
                <a:cs typeface="B Nazanin" panose="00000400000000000000" pitchFamily="2" charset="-78"/>
              </a:rPr>
              <a:t>دستگاه های اجرایی </a:t>
            </a:r>
            <a:r>
              <a:rPr lang="fa-IR" sz="3000" b="1" dirty="0" smtClean="0">
                <a:solidFill>
                  <a:schemeClr val="accent2">
                    <a:lumMod val="75000"/>
                  </a:schemeClr>
                </a:solidFill>
                <a:cs typeface="B Nazanin" panose="00000400000000000000" pitchFamily="2" charset="-78"/>
              </a:rPr>
              <a:t>استان </a:t>
            </a:r>
            <a:r>
              <a:rPr lang="fa-IR" sz="3000" b="1" dirty="0">
                <a:solidFill>
                  <a:schemeClr val="accent2">
                    <a:lumMod val="75000"/>
                  </a:schemeClr>
                </a:solidFill>
                <a:cs typeface="B Nazanin" panose="00000400000000000000" pitchFamily="2" charset="-78"/>
              </a:rPr>
              <a:t>: </a:t>
            </a:r>
          </a:p>
        </p:txBody>
      </p:sp>
    </p:spTree>
    <p:extLst>
      <p:ext uri="{BB962C8B-B14F-4D97-AF65-F5344CB8AC3E}">
        <p14:creationId xmlns:p14="http://schemas.microsoft.com/office/powerpoint/2010/main" val="1388548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98406"/>
            <a:ext cx="11920453" cy="553998"/>
          </a:xfrm>
          <a:prstGeom prst="rect">
            <a:avLst/>
          </a:prstGeom>
          <a:noFill/>
        </p:spPr>
        <p:txBody>
          <a:bodyPr wrap="square" rtlCol="0">
            <a:spAutoFit/>
          </a:bodyPr>
          <a:lstStyle/>
          <a:p>
            <a:pPr algn="just" rtl="1"/>
            <a:r>
              <a:rPr lang="fa-IR" sz="3000" b="1" dirty="0">
                <a:solidFill>
                  <a:schemeClr val="accent2">
                    <a:lumMod val="75000"/>
                  </a:schemeClr>
                </a:solidFill>
                <a:cs typeface="B Nazanin" panose="00000400000000000000" pitchFamily="2" charset="-78"/>
              </a:rPr>
              <a:t>اعتبارات تملک سرمایه های دارایی </a:t>
            </a:r>
            <a:r>
              <a:rPr lang="fa-IR" sz="3000" b="1" dirty="0" smtClean="0">
                <a:solidFill>
                  <a:schemeClr val="accent2">
                    <a:lumMod val="75000"/>
                  </a:schemeClr>
                </a:solidFill>
                <a:cs typeface="B Nazanin" panose="00000400000000000000" pitchFamily="2" charset="-78"/>
              </a:rPr>
              <a:t>سازمان </a:t>
            </a:r>
            <a:r>
              <a:rPr lang="fa-IR" sz="3000" b="1" dirty="0">
                <a:solidFill>
                  <a:schemeClr val="accent2">
                    <a:lumMod val="75000"/>
                  </a:schemeClr>
                </a:solidFill>
                <a:cs typeface="B Nazanin" panose="00000400000000000000" pitchFamily="2" charset="-78"/>
              </a:rPr>
              <a:t>مدیریت و برنامه ریزی استان </a:t>
            </a:r>
            <a:r>
              <a:rPr lang="fa-IR" sz="3000" b="1" dirty="0" smtClean="0">
                <a:solidFill>
                  <a:schemeClr val="accent2">
                    <a:lumMod val="75000"/>
                  </a:schemeClr>
                </a:solidFill>
                <a:cs typeface="B Nazanin" panose="00000400000000000000" pitchFamily="2" charset="-78"/>
              </a:rPr>
              <a:t>ها: </a:t>
            </a:r>
            <a:endParaRPr lang="fa-IR" sz="3000" b="1" dirty="0">
              <a:solidFill>
                <a:schemeClr val="accent2">
                  <a:lumMod val="75000"/>
                </a:schemeClr>
              </a:solidFill>
              <a:cs typeface="B Nazanin" panose="00000400000000000000"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2109180116"/>
              </p:ext>
            </p:extLst>
          </p:nvPr>
        </p:nvGraphicFramePr>
        <p:xfrm>
          <a:off x="0" y="1831844"/>
          <a:ext cx="12192000" cy="3108960"/>
        </p:xfrm>
        <a:graphic>
          <a:graphicData uri="http://schemas.openxmlformats.org/drawingml/2006/table">
            <a:tbl>
              <a:tblPr firstRow="1" bandRow="1">
                <a:tableStyleId>{5C22544A-7EE6-4342-B048-85BDC9FD1C3A}</a:tableStyleId>
              </a:tblPr>
              <a:tblGrid>
                <a:gridCol w="3750808">
                  <a:extLst>
                    <a:ext uri="{9D8B030D-6E8A-4147-A177-3AD203B41FA5}">
                      <a16:colId xmlns:a16="http://schemas.microsoft.com/office/drawing/2014/main" val="3449503871"/>
                    </a:ext>
                  </a:extLst>
                </a:gridCol>
                <a:gridCol w="1856714">
                  <a:extLst>
                    <a:ext uri="{9D8B030D-6E8A-4147-A177-3AD203B41FA5}">
                      <a16:colId xmlns:a16="http://schemas.microsoft.com/office/drawing/2014/main" val="2714640952"/>
                    </a:ext>
                  </a:extLst>
                </a:gridCol>
                <a:gridCol w="2978217">
                  <a:extLst>
                    <a:ext uri="{9D8B030D-6E8A-4147-A177-3AD203B41FA5}">
                      <a16:colId xmlns:a16="http://schemas.microsoft.com/office/drawing/2014/main" val="692360087"/>
                    </a:ext>
                  </a:extLst>
                </a:gridCol>
                <a:gridCol w="1781946">
                  <a:extLst>
                    <a:ext uri="{9D8B030D-6E8A-4147-A177-3AD203B41FA5}">
                      <a16:colId xmlns:a16="http://schemas.microsoft.com/office/drawing/2014/main" val="840745300"/>
                    </a:ext>
                  </a:extLst>
                </a:gridCol>
                <a:gridCol w="1824315">
                  <a:extLst>
                    <a:ext uri="{9D8B030D-6E8A-4147-A177-3AD203B41FA5}">
                      <a16:colId xmlns:a16="http://schemas.microsoft.com/office/drawing/2014/main" val="618600361"/>
                    </a:ext>
                  </a:extLst>
                </a:gridCol>
              </a:tblGrid>
              <a:tr h="370840">
                <a:tc>
                  <a:txBody>
                    <a:bodyPr/>
                    <a:lstStyle/>
                    <a:p>
                      <a:pPr algn="ctr" rtl="1"/>
                      <a:r>
                        <a:rPr lang="fa-IR" sz="3200" dirty="0" smtClean="0">
                          <a:cs typeface="B Nazanin" panose="00000400000000000000" pitchFamily="2" charset="-78"/>
                        </a:rPr>
                        <a:t>عنوان</a:t>
                      </a:r>
                      <a:endParaRPr lang="en-US" sz="3200" dirty="0">
                        <a:cs typeface="B Nazanin" panose="00000400000000000000" pitchFamily="2" charset="-78"/>
                      </a:endParaRPr>
                    </a:p>
                  </a:txBody>
                  <a:tcPr/>
                </a:tc>
                <a:tc>
                  <a:txBody>
                    <a:bodyPr/>
                    <a:lstStyle/>
                    <a:p>
                      <a:pPr algn="ctr" rtl="1"/>
                      <a:r>
                        <a:rPr lang="fa-IR" sz="3200" dirty="0" smtClean="0">
                          <a:cs typeface="B Nazanin" panose="00000400000000000000" pitchFamily="2" charset="-78"/>
                        </a:rPr>
                        <a:t>مصوب 1402</a:t>
                      </a:r>
                      <a:endParaRPr lang="en-US" sz="3200" dirty="0">
                        <a:cs typeface="B Nazanin" panose="00000400000000000000" pitchFamily="2" charset="-78"/>
                      </a:endParaRPr>
                    </a:p>
                  </a:txBody>
                  <a:tcPr/>
                </a:tc>
                <a:tc>
                  <a:txBody>
                    <a:bodyPr/>
                    <a:lstStyle/>
                    <a:p>
                      <a:pPr algn="ctr" rtl="1"/>
                      <a:r>
                        <a:rPr lang="fa-IR" sz="3200" dirty="0" smtClean="0">
                          <a:cs typeface="B Nazanin" panose="00000400000000000000" pitchFamily="2" charset="-78"/>
                        </a:rPr>
                        <a:t>عنوان</a:t>
                      </a:r>
                      <a:endParaRPr lang="en-US" sz="3200" dirty="0">
                        <a:cs typeface="B Nazanin" panose="00000400000000000000" pitchFamily="2" charset="-78"/>
                      </a:endParaRPr>
                    </a:p>
                  </a:txBody>
                  <a:tcPr/>
                </a:tc>
                <a:tc>
                  <a:txBody>
                    <a:bodyPr/>
                    <a:lstStyle/>
                    <a:p>
                      <a:pPr algn="ctr" rtl="1"/>
                      <a:r>
                        <a:rPr lang="fa-IR" sz="3200" dirty="0" smtClean="0">
                          <a:cs typeface="B Nazanin" panose="00000400000000000000" pitchFamily="2" charset="-78"/>
                        </a:rPr>
                        <a:t>تخصیص</a:t>
                      </a:r>
                      <a:r>
                        <a:rPr lang="fa-IR" sz="3200" baseline="0" dirty="0" smtClean="0">
                          <a:cs typeface="B Nazanin" panose="00000400000000000000" pitchFamily="2" charset="-78"/>
                        </a:rPr>
                        <a:t> 1401</a:t>
                      </a:r>
                      <a:endParaRPr lang="en-US" sz="3200" dirty="0">
                        <a:cs typeface="B Nazanin" panose="00000400000000000000" pitchFamily="2" charset="-78"/>
                      </a:endParaRPr>
                    </a:p>
                  </a:txBody>
                  <a:tcPr/>
                </a:tc>
                <a:tc>
                  <a:txBody>
                    <a:bodyPr/>
                    <a:lstStyle/>
                    <a:p>
                      <a:pPr algn="ctr" rtl="1"/>
                      <a:r>
                        <a:rPr lang="fa-IR" sz="3200" dirty="0" smtClean="0">
                          <a:cs typeface="B Nazanin" panose="00000400000000000000" pitchFamily="2" charset="-78"/>
                        </a:rPr>
                        <a:t>مصوب 1401</a:t>
                      </a:r>
                      <a:endParaRPr lang="en-US" sz="3200" dirty="0">
                        <a:cs typeface="B Nazanin" panose="00000400000000000000" pitchFamily="2" charset="-78"/>
                      </a:endParaRPr>
                    </a:p>
                  </a:txBody>
                  <a:tcPr/>
                </a:tc>
                <a:extLst>
                  <a:ext uri="{0D108BD9-81ED-4DB2-BD59-A6C34878D82A}">
                    <a16:rowId xmlns:a16="http://schemas.microsoft.com/office/drawing/2014/main" val="116522074"/>
                  </a:ext>
                </a:extLst>
              </a:tr>
              <a:tr h="370840">
                <a:tc>
                  <a:txBody>
                    <a:bodyPr/>
                    <a:lstStyle/>
                    <a:p>
                      <a:pPr algn="ctr" rtl="1"/>
                      <a:r>
                        <a:rPr lang="fa-IR" sz="3200" kern="1200" dirty="0" smtClean="0">
                          <a:solidFill>
                            <a:schemeClr val="dk1"/>
                          </a:solidFill>
                          <a:latin typeface="+mn-lt"/>
                          <a:ea typeface="+mn-ea"/>
                          <a:cs typeface="B Nazanin" panose="00000400000000000000" pitchFamily="2" charset="-78"/>
                        </a:rPr>
                        <a:t> تهيه و بروز رساني نقشه هاي شهري، روستايي و آماري و تهیه و بروز رسانی پایگاه اطلاعات مکانی</a:t>
                      </a:r>
                      <a:endParaRPr lang="en-US" dirty="0"/>
                    </a:p>
                  </a:txBody>
                  <a:tcPr/>
                </a:tc>
                <a:tc>
                  <a:txBody>
                    <a:bodyPr/>
                    <a:lstStyle/>
                    <a:p>
                      <a:pPr algn="ctr" rtl="1"/>
                      <a:endParaRPr lang="fa-IR" sz="3200" b="1" kern="1200" dirty="0" smtClean="0">
                        <a:solidFill>
                          <a:schemeClr val="tx1"/>
                        </a:solidFill>
                        <a:latin typeface="+mn-lt"/>
                        <a:ea typeface="+mn-ea"/>
                        <a:cs typeface="B Nazanin" panose="00000400000000000000" pitchFamily="2" charset="-78"/>
                      </a:endParaRPr>
                    </a:p>
                    <a:p>
                      <a:pPr algn="ctr" rtl="1"/>
                      <a:r>
                        <a:rPr lang="fa-IR" sz="3200" b="1" kern="1200" dirty="0" smtClean="0">
                          <a:solidFill>
                            <a:schemeClr val="tx1"/>
                          </a:solidFill>
                          <a:latin typeface="+mn-lt"/>
                          <a:ea typeface="+mn-ea"/>
                          <a:cs typeface="B Nazanin" panose="00000400000000000000" pitchFamily="2" charset="-78"/>
                        </a:rPr>
                        <a:t>565/691</a:t>
                      </a:r>
                    </a:p>
                    <a:p>
                      <a:pPr algn="ctr" rtl="1"/>
                      <a:endParaRPr lang="en-US" sz="3200" b="1" kern="1200" dirty="0">
                        <a:solidFill>
                          <a:schemeClr val="tx1"/>
                        </a:solidFill>
                        <a:latin typeface="+mn-lt"/>
                        <a:ea typeface="+mn-ea"/>
                        <a:cs typeface="B Nazanin" panose="00000400000000000000" pitchFamily="2" charset="-78"/>
                      </a:endParaRPr>
                    </a:p>
                  </a:txBody>
                  <a:tcPr/>
                </a:tc>
                <a:tc>
                  <a:txBody>
                    <a:bodyPr/>
                    <a:lstStyle/>
                    <a:p>
                      <a:pPr algn="ctr" rtl="1"/>
                      <a:r>
                        <a:rPr lang="fa-IR" sz="3200" dirty="0" smtClean="0">
                          <a:cs typeface="B Nazanin" panose="00000400000000000000" pitchFamily="2" charset="-78"/>
                        </a:rPr>
                        <a:t>تهيه و بروز رساني نقشه هاي آماري و</a:t>
                      </a:r>
                    </a:p>
                    <a:p>
                      <a:pPr algn="ctr" rtl="1"/>
                      <a:r>
                        <a:rPr lang="fa-IR" sz="3200" dirty="0" smtClean="0">
                          <a:cs typeface="B Nazanin" panose="00000400000000000000" pitchFamily="2" charset="-78"/>
                        </a:rPr>
                        <a:t> تهیه و بروز رسانی پایگاه اطلاعات مکانی </a:t>
                      </a:r>
                      <a:endParaRPr lang="en-US" sz="3200" dirty="0">
                        <a:cs typeface="B Nazanin" panose="00000400000000000000" pitchFamily="2" charset="-78"/>
                      </a:endParaRPr>
                    </a:p>
                  </a:txBody>
                  <a:tcPr/>
                </a:tc>
                <a:tc>
                  <a:txBody>
                    <a:bodyPr/>
                    <a:lstStyle/>
                    <a:p>
                      <a:pPr marL="0" algn="ctr" defTabSz="914400" rtl="1" eaLnBrk="1" latinLnBrk="0" hangingPunct="1"/>
                      <a:endParaRPr lang="fa-IR" sz="3200" b="1" kern="1200" dirty="0" smtClean="0">
                        <a:solidFill>
                          <a:schemeClr val="tx1"/>
                        </a:solidFill>
                        <a:latin typeface="+mn-lt"/>
                        <a:ea typeface="+mn-ea"/>
                        <a:cs typeface="B Nazanin" panose="00000400000000000000" pitchFamily="2" charset="-78"/>
                      </a:endParaRPr>
                    </a:p>
                    <a:p>
                      <a:pPr marL="0" algn="ctr" defTabSz="914400" rtl="1" eaLnBrk="1" latinLnBrk="0" hangingPunct="1"/>
                      <a:r>
                        <a:rPr lang="fa-IR" sz="3200" b="1" kern="1200" dirty="0" smtClean="0">
                          <a:solidFill>
                            <a:schemeClr val="tx1"/>
                          </a:solidFill>
                          <a:latin typeface="+mn-lt"/>
                          <a:ea typeface="+mn-ea"/>
                          <a:cs typeface="B Nazanin" panose="00000400000000000000" pitchFamily="2" charset="-78"/>
                        </a:rPr>
                        <a:t>409/715</a:t>
                      </a:r>
                      <a:endParaRPr lang="en-US" sz="3200" b="1" kern="1200" dirty="0">
                        <a:solidFill>
                          <a:schemeClr val="tx1"/>
                        </a:solidFill>
                        <a:latin typeface="+mn-lt"/>
                        <a:ea typeface="+mn-ea"/>
                        <a:cs typeface="B Nazanin" panose="00000400000000000000" pitchFamily="2" charset="-78"/>
                      </a:endParaRPr>
                    </a:p>
                  </a:txBody>
                  <a:tcPr/>
                </a:tc>
                <a:tc>
                  <a:txBody>
                    <a:bodyPr/>
                    <a:lstStyle/>
                    <a:p>
                      <a:pPr marL="0" algn="ctr" defTabSz="914400" rtl="1" eaLnBrk="1" latinLnBrk="0" hangingPunct="1"/>
                      <a:endParaRPr lang="fa-IR" sz="3200" b="1" kern="1200" dirty="0" smtClean="0">
                        <a:solidFill>
                          <a:schemeClr val="tx1"/>
                        </a:solidFill>
                        <a:latin typeface="+mn-lt"/>
                        <a:ea typeface="+mn-ea"/>
                        <a:cs typeface="B Nazanin" panose="00000400000000000000" pitchFamily="2" charset="-78"/>
                      </a:endParaRPr>
                    </a:p>
                    <a:p>
                      <a:pPr marL="0" algn="ctr" defTabSz="914400" rtl="1" eaLnBrk="1" latinLnBrk="0" hangingPunct="1"/>
                      <a:r>
                        <a:rPr lang="fa-IR" sz="3200" b="1" kern="1200" dirty="0" smtClean="0">
                          <a:solidFill>
                            <a:schemeClr val="tx1"/>
                          </a:solidFill>
                          <a:latin typeface="+mn-lt"/>
                          <a:ea typeface="+mn-ea"/>
                          <a:cs typeface="B Nazanin" panose="00000400000000000000" pitchFamily="2" charset="-78"/>
                        </a:rPr>
                        <a:t>602/554</a:t>
                      </a:r>
                      <a:endParaRPr lang="en-US" sz="3200" b="1" kern="1200" dirty="0">
                        <a:solidFill>
                          <a:schemeClr val="tx1"/>
                        </a:solidFill>
                        <a:latin typeface="+mn-lt"/>
                        <a:ea typeface="+mn-ea"/>
                        <a:cs typeface="B Nazanin" panose="00000400000000000000" pitchFamily="2" charset="-78"/>
                      </a:endParaRPr>
                    </a:p>
                  </a:txBody>
                  <a:tcPr/>
                </a:tc>
                <a:extLst>
                  <a:ext uri="{0D108BD9-81ED-4DB2-BD59-A6C34878D82A}">
                    <a16:rowId xmlns:a16="http://schemas.microsoft.com/office/drawing/2014/main" val="3783697889"/>
                  </a:ext>
                </a:extLst>
              </a:tr>
            </a:tbl>
          </a:graphicData>
        </a:graphic>
      </p:graphicFrame>
      <p:sp>
        <p:nvSpPr>
          <p:cNvPr id="8" name="TextBox 7"/>
          <p:cNvSpPr txBox="1"/>
          <p:nvPr/>
        </p:nvSpPr>
        <p:spPr>
          <a:xfrm>
            <a:off x="-450076" y="4940804"/>
            <a:ext cx="11920453" cy="461665"/>
          </a:xfrm>
          <a:prstGeom prst="rect">
            <a:avLst/>
          </a:prstGeom>
          <a:noFill/>
        </p:spPr>
        <p:txBody>
          <a:bodyPr wrap="square" rtlCol="0">
            <a:spAutoFit/>
          </a:bodyPr>
          <a:lstStyle/>
          <a:p>
            <a:pPr algn="just" rtl="1"/>
            <a:r>
              <a:rPr lang="fa-IR" sz="2400" b="1" dirty="0" smtClean="0">
                <a:cs typeface="B Nazanin" panose="00000400000000000000" pitchFamily="2" charset="-78"/>
              </a:rPr>
              <a:t>ارقام به میلیون ریال است</a:t>
            </a:r>
            <a:endParaRPr lang="fa-IR" sz="2400" b="1" dirty="0">
              <a:cs typeface="B Nazanin" panose="00000400000000000000" pitchFamily="2" charset="-78"/>
            </a:endParaRPr>
          </a:p>
        </p:txBody>
      </p:sp>
      <p:sp>
        <p:nvSpPr>
          <p:cNvPr id="5" name="TextBox 4"/>
          <p:cNvSpPr txBox="1"/>
          <p:nvPr/>
        </p:nvSpPr>
        <p:spPr>
          <a:xfrm>
            <a:off x="1" y="364968"/>
            <a:ext cx="11946576" cy="553998"/>
          </a:xfrm>
          <a:prstGeom prst="rect">
            <a:avLst/>
          </a:prstGeom>
          <a:noFill/>
        </p:spPr>
        <p:txBody>
          <a:bodyPr wrap="square" rtlCol="0">
            <a:spAutoFit/>
          </a:bodyPr>
          <a:lstStyle/>
          <a:p>
            <a:pPr algn="just" rtl="1"/>
            <a:r>
              <a:rPr lang="fa-IR" sz="3000" b="1" dirty="0" smtClean="0">
                <a:solidFill>
                  <a:schemeClr val="accent1">
                    <a:lumMod val="75000"/>
                  </a:schemeClr>
                </a:solidFill>
                <a:cs typeface="B Nazanin" panose="00000400000000000000" pitchFamily="2" charset="-78"/>
              </a:rPr>
              <a:t>خلاصه گزارش عملکرد استان ها</a:t>
            </a:r>
          </a:p>
        </p:txBody>
      </p:sp>
    </p:spTree>
    <p:extLst>
      <p:ext uri="{BB962C8B-B14F-4D97-AF65-F5344CB8AC3E}">
        <p14:creationId xmlns:p14="http://schemas.microsoft.com/office/powerpoint/2010/main" val="3193215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7781"/>
            <a:ext cx="11946577" cy="553998"/>
          </a:xfrm>
          <a:prstGeom prst="rect">
            <a:avLst/>
          </a:prstGeom>
          <a:noFill/>
        </p:spPr>
        <p:txBody>
          <a:bodyPr wrap="square" rtlCol="0">
            <a:spAutoFit/>
          </a:bodyPr>
          <a:lstStyle/>
          <a:p>
            <a:pPr algn="just" rtl="1"/>
            <a:r>
              <a:rPr lang="fa-IR" sz="3000" b="1" dirty="0">
                <a:solidFill>
                  <a:schemeClr val="accent2">
                    <a:lumMod val="75000"/>
                  </a:schemeClr>
                </a:solidFill>
                <a:cs typeface="B Nazanin" panose="00000400000000000000" pitchFamily="2" charset="-78"/>
              </a:rPr>
              <a:t>اعتبارات تملک سرمایه های دارایی </a:t>
            </a:r>
            <a:r>
              <a:rPr lang="fa-IR" sz="3000" b="1" dirty="0" smtClean="0">
                <a:solidFill>
                  <a:schemeClr val="accent2">
                    <a:lumMod val="75000"/>
                  </a:schemeClr>
                </a:solidFill>
                <a:cs typeface="B Nazanin" panose="00000400000000000000" pitchFamily="2" charset="-78"/>
              </a:rPr>
              <a:t>سازمان </a:t>
            </a:r>
            <a:r>
              <a:rPr lang="fa-IR" sz="3000" b="1" dirty="0">
                <a:solidFill>
                  <a:schemeClr val="accent2">
                    <a:lumMod val="75000"/>
                  </a:schemeClr>
                </a:solidFill>
                <a:cs typeface="B Nazanin" panose="00000400000000000000" pitchFamily="2" charset="-78"/>
              </a:rPr>
              <a:t>مدیریت و برنامه ریزی استان </a:t>
            </a:r>
            <a:r>
              <a:rPr lang="fa-IR" sz="3000" b="1" dirty="0" smtClean="0">
                <a:solidFill>
                  <a:schemeClr val="accent2">
                    <a:lumMod val="75000"/>
                  </a:schemeClr>
                </a:solidFill>
                <a:cs typeface="B Nazanin" panose="00000400000000000000" pitchFamily="2" charset="-78"/>
              </a:rPr>
              <a:t>ها: </a:t>
            </a:r>
            <a:endParaRPr lang="fa-IR" sz="3000" b="1" dirty="0">
              <a:solidFill>
                <a:schemeClr val="accent2">
                  <a:lumMod val="75000"/>
                </a:schemeClr>
              </a:solidFill>
              <a:cs typeface="B Nazanin" panose="00000400000000000000" pitchFamily="2" charset="-78"/>
            </a:endParaRPr>
          </a:p>
        </p:txBody>
      </p:sp>
      <p:sp>
        <p:nvSpPr>
          <p:cNvPr id="5" name="TextBox 4"/>
          <p:cNvSpPr txBox="1"/>
          <p:nvPr/>
        </p:nvSpPr>
        <p:spPr>
          <a:xfrm>
            <a:off x="1" y="364968"/>
            <a:ext cx="11946576" cy="553998"/>
          </a:xfrm>
          <a:prstGeom prst="rect">
            <a:avLst/>
          </a:prstGeom>
          <a:noFill/>
        </p:spPr>
        <p:txBody>
          <a:bodyPr wrap="square" rtlCol="0">
            <a:spAutoFit/>
          </a:bodyPr>
          <a:lstStyle/>
          <a:p>
            <a:pPr algn="just" rtl="1"/>
            <a:r>
              <a:rPr lang="fa-IR" sz="3000" b="1" dirty="0" smtClean="0">
                <a:solidFill>
                  <a:schemeClr val="accent1">
                    <a:lumMod val="75000"/>
                  </a:schemeClr>
                </a:solidFill>
                <a:cs typeface="B Nazanin" panose="00000400000000000000" pitchFamily="2" charset="-78"/>
              </a:rPr>
              <a:t>خلاصه گزارش عملکرد استان ها</a:t>
            </a:r>
          </a:p>
        </p:txBody>
      </p:sp>
      <p:sp>
        <p:nvSpPr>
          <p:cNvPr id="6" name="TextBox 5"/>
          <p:cNvSpPr txBox="1"/>
          <p:nvPr/>
        </p:nvSpPr>
        <p:spPr>
          <a:xfrm>
            <a:off x="0" y="1831844"/>
            <a:ext cx="12192000" cy="5016758"/>
          </a:xfrm>
          <a:prstGeom prst="rect">
            <a:avLst/>
          </a:prstGeom>
          <a:noFill/>
        </p:spPr>
        <p:txBody>
          <a:bodyPr wrap="square" rtlCol="0">
            <a:spAutoFit/>
          </a:bodyPr>
          <a:lstStyle/>
          <a:p>
            <a:pPr marL="457200" indent="-457200" algn="just" rtl="1">
              <a:buFont typeface="Wingdings" panose="05000000000000000000" pitchFamily="2" charset="2"/>
              <a:buChar char="q"/>
            </a:pPr>
            <a:r>
              <a:rPr lang="fa-IR" sz="3200" dirty="0" smtClean="0">
                <a:cs typeface="B Nazanin" panose="00000400000000000000" pitchFamily="2" charset="-78"/>
              </a:rPr>
              <a:t>در سال 1401  نزدیک به 70  درصد اعتبار مصوب تخصیص داده شده است.</a:t>
            </a:r>
          </a:p>
          <a:p>
            <a:pPr marL="457200" indent="-457200" algn="just" rtl="1">
              <a:buFont typeface="Wingdings" panose="05000000000000000000" pitchFamily="2" charset="2"/>
              <a:buChar char="q"/>
            </a:pPr>
            <a:r>
              <a:rPr lang="fa-IR" sz="3200" dirty="0" smtClean="0">
                <a:cs typeface="B Nazanin" panose="00000400000000000000" pitchFamily="2" charset="-78"/>
              </a:rPr>
              <a:t>اعتبار مصوب سال 1402 نسبت به سل 1401 به میزان 7 درصد کاهش داشته است</a:t>
            </a:r>
          </a:p>
          <a:p>
            <a:pPr marL="457200" indent="-457200" algn="just" rtl="1">
              <a:buFont typeface="Wingdings" panose="05000000000000000000" pitchFamily="2" charset="2"/>
              <a:buChar char="q"/>
            </a:pPr>
            <a:r>
              <a:rPr lang="fa-IR" sz="3200" dirty="0" smtClean="0">
                <a:cs typeface="B Nazanin" panose="00000400000000000000" pitchFamily="2" charset="-78"/>
              </a:rPr>
              <a:t>20 استان در سال 1402 افزایش اعتبار داشتند بین 10 تا 100 درصد.</a:t>
            </a:r>
          </a:p>
          <a:p>
            <a:pPr marL="457200" indent="-457200" algn="just" rtl="1">
              <a:buFont typeface="Wingdings" panose="05000000000000000000" pitchFamily="2" charset="2"/>
              <a:buChar char="q"/>
            </a:pPr>
            <a:r>
              <a:rPr lang="fa-IR" sz="3200" dirty="0" smtClean="0">
                <a:cs typeface="B Nazanin" panose="00000400000000000000" pitchFamily="2" charset="-78"/>
              </a:rPr>
              <a:t>7 استان کاهش اعتبار داشتند. (دراستان های خراسان جنوبی، خراسان شمالی، قزوین و کردستان هیچ اعتباری مصوب نشده است)</a:t>
            </a:r>
          </a:p>
          <a:p>
            <a:pPr marL="457200" indent="-457200" algn="just" rtl="1">
              <a:buFont typeface="Wingdings" panose="05000000000000000000" pitchFamily="2" charset="2"/>
              <a:buChar char="q"/>
            </a:pPr>
            <a:r>
              <a:rPr lang="fa-IR" sz="3200" dirty="0" smtClean="0">
                <a:cs typeface="B Nazanin" panose="00000400000000000000" pitchFamily="2" charset="-78"/>
              </a:rPr>
              <a:t>4 استان یا تغییری نداشتند یا افزایش و کاهش کمتر از 10 درصد داشتند.</a:t>
            </a:r>
          </a:p>
          <a:p>
            <a:pPr marL="457200" indent="-457200" algn="just" rtl="1">
              <a:buFont typeface="Wingdings" panose="05000000000000000000" pitchFamily="2" charset="2"/>
              <a:buChar char="q"/>
            </a:pPr>
            <a:r>
              <a:rPr lang="fa-IR" sz="3200" dirty="0" smtClean="0">
                <a:cs typeface="B Nazanin" panose="00000400000000000000" pitchFamily="2" charset="-78"/>
              </a:rPr>
              <a:t>14 استان موضوع تهیه و به روز رسانی پایگاه اطلاعات مکانی استان را پیش بینی کردند</a:t>
            </a:r>
          </a:p>
          <a:p>
            <a:pPr marL="457200" indent="-457200" algn="just" rtl="1">
              <a:buFont typeface="Wingdings" panose="05000000000000000000" pitchFamily="2" charset="2"/>
              <a:buChar char="q"/>
            </a:pPr>
            <a:r>
              <a:rPr lang="fa-IR" sz="3200" dirty="0" smtClean="0">
                <a:cs typeface="B Nazanin" panose="00000400000000000000" pitchFamily="2" charset="-78"/>
              </a:rPr>
              <a:t>18 استان تهیه و به روز رسانی نقشه های شهری، روستایی و آماری را پیش بینی کردند</a:t>
            </a:r>
          </a:p>
          <a:p>
            <a:pPr marL="457200" indent="-457200" algn="just" rtl="1">
              <a:buFont typeface="Wingdings" panose="05000000000000000000" pitchFamily="2" charset="2"/>
              <a:buChar char="q"/>
            </a:pPr>
            <a:r>
              <a:rPr lang="fa-IR" sz="3200" dirty="0" smtClean="0">
                <a:cs typeface="B Nazanin" panose="00000400000000000000" pitchFamily="2" charset="-78"/>
              </a:rPr>
              <a:t>فقط یک استان به روز نگهداری و توسعه شبکه های مبنایی استان را پیش بینی کرده است(هرمزگان)</a:t>
            </a:r>
          </a:p>
        </p:txBody>
      </p:sp>
    </p:spTree>
    <p:extLst>
      <p:ext uri="{BB962C8B-B14F-4D97-AF65-F5344CB8AC3E}">
        <p14:creationId xmlns:p14="http://schemas.microsoft.com/office/powerpoint/2010/main" val="3797230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7781"/>
            <a:ext cx="11946577" cy="553998"/>
          </a:xfrm>
          <a:prstGeom prst="rect">
            <a:avLst/>
          </a:prstGeom>
          <a:noFill/>
        </p:spPr>
        <p:txBody>
          <a:bodyPr wrap="square" rtlCol="0">
            <a:spAutoFit/>
          </a:bodyPr>
          <a:lstStyle/>
          <a:p>
            <a:pPr algn="just" rtl="1"/>
            <a:r>
              <a:rPr lang="fa-IR" sz="3000" b="1" dirty="0">
                <a:solidFill>
                  <a:schemeClr val="accent2">
                    <a:lumMod val="75000"/>
                  </a:schemeClr>
                </a:solidFill>
                <a:cs typeface="B Nazanin" panose="00000400000000000000" pitchFamily="2" charset="-78"/>
              </a:rPr>
              <a:t>اعتبارات تملک سرمایه های دارایی </a:t>
            </a:r>
            <a:r>
              <a:rPr lang="fa-IR" sz="3000" b="1" dirty="0" smtClean="0">
                <a:solidFill>
                  <a:schemeClr val="accent2">
                    <a:lumMod val="75000"/>
                  </a:schemeClr>
                </a:solidFill>
                <a:cs typeface="B Nazanin" panose="00000400000000000000" pitchFamily="2" charset="-78"/>
              </a:rPr>
              <a:t>سازمان </a:t>
            </a:r>
            <a:r>
              <a:rPr lang="fa-IR" sz="3000" b="1" dirty="0">
                <a:solidFill>
                  <a:schemeClr val="accent2">
                    <a:lumMod val="75000"/>
                  </a:schemeClr>
                </a:solidFill>
                <a:cs typeface="B Nazanin" panose="00000400000000000000" pitchFamily="2" charset="-78"/>
              </a:rPr>
              <a:t>مدیریت و برنامه ریزی استان </a:t>
            </a:r>
            <a:r>
              <a:rPr lang="fa-IR" sz="3000" b="1" dirty="0" smtClean="0">
                <a:solidFill>
                  <a:schemeClr val="accent2">
                    <a:lumMod val="75000"/>
                  </a:schemeClr>
                </a:solidFill>
                <a:cs typeface="B Nazanin" panose="00000400000000000000" pitchFamily="2" charset="-78"/>
              </a:rPr>
              <a:t>ها: </a:t>
            </a:r>
            <a:endParaRPr lang="fa-IR" sz="3000" b="1" dirty="0">
              <a:solidFill>
                <a:schemeClr val="accent2">
                  <a:lumMod val="75000"/>
                </a:schemeClr>
              </a:solidFill>
              <a:cs typeface="B Nazanin" panose="00000400000000000000" pitchFamily="2" charset="-78"/>
            </a:endParaRPr>
          </a:p>
        </p:txBody>
      </p:sp>
      <p:sp>
        <p:nvSpPr>
          <p:cNvPr id="5" name="TextBox 4"/>
          <p:cNvSpPr txBox="1"/>
          <p:nvPr/>
        </p:nvSpPr>
        <p:spPr>
          <a:xfrm>
            <a:off x="1" y="364968"/>
            <a:ext cx="11946576" cy="553998"/>
          </a:xfrm>
          <a:prstGeom prst="rect">
            <a:avLst/>
          </a:prstGeom>
          <a:noFill/>
        </p:spPr>
        <p:txBody>
          <a:bodyPr wrap="square" rtlCol="0">
            <a:spAutoFit/>
          </a:bodyPr>
          <a:lstStyle/>
          <a:p>
            <a:pPr algn="just" rtl="1"/>
            <a:r>
              <a:rPr lang="fa-IR" sz="3000" b="1" dirty="0" smtClean="0">
                <a:solidFill>
                  <a:schemeClr val="accent1">
                    <a:lumMod val="75000"/>
                  </a:schemeClr>
                </a:solidFill>
                <a:cs typeface="B Nazanin" panose="00000400000000000000" pitchFamily="2" charset="-78"/>
              </a:rPr>
              <a:t>خلاصه گزارش عملکرد استان ها</a:t>
            </a:r>
          </a:p>
        </p:txBody>
      </p:sp>
      <p:graphicFrame>
        <p:nvGraphicFramePr>
          <p:cNvPr id="7" name="Chart 6"/>
          <p:cNvGraphicFramePr>
            <a:graphicFrameLocks/>
          </p:cNvGraphicFramePr>
          <p:nvPr>
            <p:extLst>
              <p:ext uri="{D42A27DB-BD31-4B8C-83A1-F6EECF244321}">
                <p14:modId xmlns:p14="http://schemas.microsoft.com/office/powerpoint/2010/main" val="3801984998"/>
              </p:ext>
            </p:extLst>
          </p:nvPr>
        </p:nvGraphicFramePr>
        <p:xfrm>
          <a:off x="0" y="1581150"/>
          <a:ext cx="12192000" cy="5276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5987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250" y="172131"/>
            <a:ext cx="11920453" cy="553998"/>
          </a:xfrm>
          <a:prstGeom prst="rect">
            <a:avLst/>
          </a:prstGeom>
          <a:noFill/>
        </p:spPr>
        <p:txBody>
          <a:bodyPr wrap="square" rtlCol="0">
            <a:spAutoFit/>
          </a:bodyPr>
          <a:lstStyle/>
          <a:p>
            <a:pPr algn="just" rtl="1"/>
            <a:r>
              <a:rPr lang="fa-IR" sz="3000" b="1" dirty="0" smtClean="0">
                <a:solidFill>
                  <a:schemeClr val="accent2">
                    <a:lumMod val="75000"/>
                  </a:schemeClr>
                </a:solidFill>
                <a:cs typeface="B Nazanin" panose="00000400000000000000" pitchFamily="2" charset="-78"/>
              </a:rPr>
              <a:t>وضعیت </a:t>
            </a:r>
            <a:r>
              <a:rPr lang="fa-IR" sz="3000" b="1" dirty="0">
                <a:solidFill>
                  <a:schemeClr val="accent2">
                    <a:lumMod val="75000"/>
                  </a:schemeClr>
                </a:solidFill>
                <a:cs typeface="B Nazanin" panose="00000400000000000000" pitchFamily="2" charset="-78"/>
              </a:rPr>
              <a:t>اعتبارات سایر دستگاه </a:t>
            </a:r>
            <a:r>
              <a:rPr lang="fa-IR" sz="3000" b="1" dirty="0" smtClean="0">
                <a:solidFill>
                  <a:schemeClr val="accent2">
                    <a:lumMod val="75000"/>
                  </a:schemeClr>
                </a:solidFill>
                <a:cs typeface="B Nazanin" panose="00000400000000000000" pitchFamily="2" charset="-78"/>
              </a:rPr>
              <a:t>ها بر اساس قرارداد های ارسالی برای نظارت </a:t>
            </a:r>
            <a:r>
              <a:rPr lang="fa-IR" sz="3000" b="1" dirty="0">
                <a:solidFill>
                  <a:schemeClr val="accent2">
                    <a:lumMod val="75000"/>
                  </a:schemeClr>
                </a:solidFill>
                <a:cs typeface="B Nazanin" panose="00000400000000000000" pitchFamily="2" charset="-78"/>
              </a:rPr>
              <a:t>: </a:t>
            </a:r>
          </a:p>
        </p:txBody>
      </p:sp>
      <p:graphicFrame>
        <p:nvGraphicFramePr>
          <p:cNvPr id="8" name="Table 7"/>
          <p:cNvGraphicFramePr>
            <a:graphicFrameLocks noGrp="1"/>
          </p:cNvGraphicFramePr>
          <p:nvPr>
            <p:extLst>
              <p:ext uri="{D42A27DB-BD31-4B8C-83A1-F6EECF244321}">
                <p14:modId xmlns:p14="http://schemas.microsoft.com/office/powerpoint/2010/main" val="767171575"/>
              </p:ext>
            </p:extLst>
          </p:nvPr>
        </p:nvGraphicFramePr>
        <p:xfrm>
          <a:off x="0" y="1258784"/>
          <a:ext cx="12192000" cy="5599216"/>
        </p:xfrm>
        <a:graphic>
          <a:graphicData uri="http://schemas.openxmlformats.org/drawingml/2006/table">
            <a:tbl>
              <a:tblPr firstRow="1" bandRow="1">
                <a:tableStyleId>{5C22544A-7EE6-4342-B048-85BDC9FD1C3A}</a:tableStyleId>
              </a:tblPr>
              <a:tblGrid>
                <a:gridCol w="3535097">
                  <a:extLst>
                    <a:ext uri="{9D8B030D-6E8A-4147-A177-3AD203B41FA5}">
                      <a16:colId xmlns:a16="http://schemas.microsoft.com/office/drawing/2014/main" val="2714640952"/>
                    </a:ext>
                  </a:extLst>
                </a:gridCol>
                <a:gridCol w="3342413">
                  <a:extLst>
                    <a:ext uri="{9D8B030D-6E8A-4147-A177-3AD203B41FA5}">
                      <a16:colId xmlns:a16="http://schemas.microsoft.com/office/drawing/2014/main" val="692360087"/>
                    </a:ext>
                  </a:extLst>
                </a:gridCol>
                <a:gridCol w="2626026">
                  <a:extLst>
                    <a:ext uri="{9D8B030D-6E8A-4147-A177-3AD203B41FA5}">
                      <a16:colId xmlns:a16="http://schemas.microsoft.com/office/drawing/2014/main" val="840745300"/>
                    </a:ext>
                  </a:extLst>
                </a:gridCol>
                <a:gridCol w="2688464">
                  <a:extLst>
                    <a:ext uri="{9D8B030D-6E8A-4147-A177-3AD203B41FA5}">
                      <a16:colId xmlns:a16="http://schemas.microsoft.com/office/drawing/2014/main" val="618600361"/>
                    </a:ext>
                  </a:extLst>
                </a:gridCol>
              </a:tblGrid>
              <a:tr h="2799608">
                <a:tc>
                  <a:txBody>
                    <a:bodyPr/>
                    <a:lstStyle/>
                    <a:p>
                      <a:pPr algn="ctr" rtl="1"/>
                      <a:r>
                        <a:rPr lang="fa-IR" sz="3200" dirty="0" smtClean="0">
                          <a:cs typeface="B Nazanin" panose="00000400000000000000" pitchFamily="2" charset="-78"/>
                        </a:rPr>
                        <a:t>مبلغ</a:t>
                      </a:r>
                    </a:p>
                    <a:p>
                      <a:pPr algn="ctr" rtl="1"/>
                      <a:r>
                        <a:rPr lang="fa-IR" sz="3200" dirty="0" smtClean="0">
                          <a:cs typeface="B Nazanin" panose="00000400000000000000" pitchFamily="2" charset="-78"/>
                        </a:rPr>
                        <a:t>(میلیون</a:t>
                      </a:r>
                      <a:r>
                        <a:rPr lang="fa-IR" sz="3200" baseline="0" dirty="0" smtClean="0">
                          <a:cs typeface="B Nazanin" panose="00000400000000000000" pitchFamily="2" charset="-78"/>
                        </a:rPr>
                        <a:t> ریال)</a:t>
                      </a:r>
                      <a:endParaRPr lang="en-US" sz="3200" dirty="0">
                        <a:cs typeface="B Nazanin" panose="00000400000000000000" pitchFamily="2" charset="-78"/>
                      </a:endParaRPr>
                    </a:p>
                  </a:txBody>
                  <a:tcPr/>
                </a:tc>
                <a:tc>
                  <a:txBody>
                    <a:bodyPr/>
                    <a:lstStyle/>
                    <a:p>
                      <a:pPr algn="ctr" rtl="1"/>
                      <a:r>
                        <a:rPr lang="fa-IR" sz="3200" dirty="0" smtClean="0">
                          <a:cs typeface="B Nazanin" panose="00000400000000000000" pitchFamily="2" charset="-78"/>
                        </a:rPr>
                        <a:t>مبلغ</a:t>
                      </a:r>
                    </a:p>
                    <a:p>
                      <a:pPr algn="ctr" rtl="1"/>
                      <a:r>
                        <a:rPr lang="fa-IR" sz="3200" dirty="0" smtClean="0">
                          <a:cs typeface="B Nazanin" panose="00000400000000000000" pitchFamily="2" charset="-78"/>
                        </a:rPr>
                        <a:t>(میلیون</a:t>
                      </a:r>
                      <a:r>
                        <a:rPr lang="fa-IR" sz="3200" baseline="0" dirty="0" smtClean="0">
                          <a:cs typeface="B Nazanin" panose="00000400000000000000" pitchFamily="2" charset="-78"/>
                        </a:rPr>
                        <a:t> ریال)</a:t>
                      </a:r>
                      <a:endParaRPr lang="en-US" sz="3200" dirty="0">
                        <a:cs typeface="B Nazanin" panose="00000400000000000000" pitchFamily="2" charset="-78"/>
                      </a:endParaRPr>
                    </a:p>
                  </a:txBody>
                  <a:tcPr/>
                </a:tc>
                <a:tc>
                  <a:txBody>
                    <a:bodyPr/>
                    <a:lstStyle/>
                    <a:p>
                      <a:pPr algn="ctr" rtl="1"/>
                      <a:r>
                        <a:rPr lang="fa-IR" sz="3200" dirty="0" smtClean="0">
                          <a:cs typeface="B Nazanin" panose="00000400000000000000" pitchFamily="2" charset="-78"/>
                        </a:rPr>
                        <a:t>تعداد قرارداد (1402)</a:t>
                      </a:r>
                      <a:endParaRPr lang="en-US" sz="3200" dirty="0">
                        <a:cs typeface="B Nazanin" panose="00000400000000000000" pitchFamily="2" charset="-78"/>
                      </a:endParaRPr>
                    </a:p>
                  </a:txBody>
                  <a:tcPr/>
                </a:tc>
                <a:tc>
                  <a:txBody>
                    <a:bodyPr/>
                    <a:lstStyle/>
                    <a:p>
                      <a:pPr algn="ctr" rtl="1"/>
                      <a:r>
                        <a:rPr lang="fa-IR" sz="3200" dirty="0" smtClean="0">
                          <a:cs typeface="B Nazanin" panose="00000400000000000000" pitchFamily="2" charset="-78"/>
                        </a:rPr>
                        <a:t>تعداد</a:t>
                      </a:r>
                    </a:p>
                    <a:p>
                      <a:pPr algn="ctr" rtl="1"/>
                      <a:r>
                        <a:rPr lang="fa-IR" sz="3200" dirty="0" smtClean="0">
                          <a:cs typeface="B Nazanin" panose="00000400000000000000" pitchFamily="2" charset="-78"/>
                        </a:rPr>
                        <a:t>قرارداد</a:t>
                      </a:r>
                    </a:p>
                    <a:p>
                      <a:pPr algn="ctr" rtl="1"/>
                      <a:r>
                        <a:rPr lang="fa-IR" sz="3200" dirty="0" smtClean="0">
                          <a:cs typeface="B Nazanin" panose="00000400000000000000" pitchFamily="2" charset="-78"/>
                        </a:rPr>
                        <a:t>(1401)</a:t>
                      </a:r>
                      <a:endParaRPr lang="en-US" sz="3200" dirty="0">
                        <a:cs typeface="B Nazanin" panose="00000400000000000000" pitchFamily="2" charset="-78"/>
                      </a:endParaRPr>
                    </a:p>
                  </a:txBody>
                  <a:tcPr/>
                </a:tc>
                <a:extLst>
                  <a:ext uri="{0D108BD9-81ED-4DB2-BD59-A6C34878D82A}">
                    <a16:rowId xmlns:a16="http://schemas.microsoft.com/office/drawing/2014/main" val="116522074"/>
                  </a:ext>
                </a:extLst>
              </a:tr>
              <a:tr h="2799608">
                <a:tc>
                  <a:txBody>
                    <a:bodyPr/>
                    <a:lstStyle/>
                    <a:p>
                      <a:pPr algn="ctr" rtl="1"/>
                      <a:endParaRPr lang="fa-IR" sz="3200" b="1" kern="1200" dirty="0" smtClean="0">
                        <a:solidFill>
                          <a:schemeClr val="tx1"/>
                        </a:solidFill>
                        <a:latin typeface="+mn-lt"/>
                        <a:ea typeface="+mn-ea"/>
                        <a:cs typeface="B Nazanin" panose="00000400000000000000" pitchFamily="2" charset="-78"/>
                      </a:endParaRPr>
                    </a:p>
                    <a:p>
                      <a:pPr algn="ctr" rtl="1"/>
                      <a:r>
                        <a:rPr lang="fa-IR" sz="3200" b="1" kern="1200" dirty="0" smtClean="0">
                          <a:solidFill>
                            <a:schemeClr val="tx1"/>
                          </a:solidFill>
                          <a:latin typeface="+mn-lt"/>
                          <a:ea typeface="+mn-ea"/>
                          <a:cs typeface="B Nazanin" panose="00000400000000000000" pitchFamily="2" charset="-78"/>
                        </a:rPr>
                        <a:t>1/777/687</a:t>
                      </a:r>
                      <a:endParaRPr lang="fa-IR" sz="3200" b="1" kern="1200" dirty="0" smtClean="0">
                        <a:solidFill>
                          <a:schemeClr val="tx1"/>
                        </a:solidFill>
                        <a:latin typeface="+mn-lt"/>
                        <a:ea typeface="+mn-ea"/>
                        <a:cs typeface="B Nazanin" panose="00000400000000000000" pitchFamily="2" charset="-78"/>
                      </a:endParaRPr>
                    </a:p>
                    <a:p>
                      <a:pPr algn="ctr" rtl="1"/>
                      <a:endParaRPr lang="en-US" sz="3200" b="1" kern="1200" dirty="0">
                        <a:solidFill>
                          <a:schemeClr val="tx1"/>
                        </a:solidFill>
                        <a:latin typeface="+mn-lt"/>
                        <a:ea typeface="+mn-ea"/>
                        <a:cs typeface="B Nazanin" panose="00000400000000000000" pitchFamily="2" charset="-78"/>
                      </a:endParaRPr>
                    </a:p>
                  </a:txBody>
                  <a:tcPr/>
                </a:tc>
                <a:tc>
                  <a:txBody>
                    <a:bodyPr/>
                    <a:lstStyle/>
                    <a:p>
                      <a:pPr marL="0" algn="ctr" defTabSz="914400" rtl="1" eaLnBrk="1" latinLnBrk="0" hangingPunct="1"/>
                      <a:endParaRPr lang="fa-IR" sz="3200" b="1" kern="1200" dirty="0" smtClean="0">
                        <a:solidFill>
                          <a:schemeClr val="tx1"/>
                        </a:solidFill>
                        <a:latin typeface="+mn-lt"/>
                        <a:ea typeface="+mn-ea"/>
                        <a:cs typeface="B Nazanin" panose="00000400000000000000" pitchFamily="2" charset="-78"/>
                      </a:endParaRPr>
                    </a:p>
                    <a:p>
                      <a:pPr marL="0" algn="ctr" defTabSz="914400" rtl="1" eaLnBrk="1" latinLnBrk="0" hangingPunct="1"/>
                      <a:r>
                        <a:rPr lang="fa-IR" sz="3200" b="1" kern="1200" dirty="0" smtClean="0">
                          <a:solidFill>
                            <a:schemeClr val="tx1"/>
                          </a:solidFill>
                          <a:latin typeface="+mn-lt"/>
                          <a:ea typeface="+mn-ea"/>
                          <a:cs typeface="B Nazanin" panose="00000400000000000000" pitchFamily="2" charset="-78"/>
                        </a:rPr>
                        <a:t>3/930/706</a:t>
                      </a:r>
                      <a:endParaRPr lang="en-US" sz="3200" b="1" kern="1200" dirty="0">
                        <a:solidFill>
                          <a:schemeClr val="tx1"/>
                        </a:solidFill>
                        <a:latin typeface="+mn-lt"/>
                        <a:ea typeface="+mn-ea"/>
                        <a:cs typeface="B Nazanin" panose="00000400000000000000" pitchFamily="2" charset="-78"/>
                      </a:endParaRPr>
                    </a:p>
                  </a:txBody>
                  <a:tcPr/>
                </a:tc>
                <a:tc>
                  <a:txBody>
                    <a:bodyPr/>
                    <a:lstStyle/>
                    <a:p>
                      <a:pPr marL="0" algn="ctr" defTabSz="914400" rtl="1" eaLnBrk="1" latinLnBrk="0" hangingPunct="1"/>
                      <a:endParaRPr lang="fa-IR" sz="3200" b="1" kern="1200" dirty="0" smtClean="0">
                        <a:solidFill>
                          <a:schemeClr val="tx1"/>
                        </a:solidFill>
                        <a:latin typeface="+mn-lt"/>
                        <a:ea typeface="+mn-ea"/>
                        <a:cs typeface="B Nazanin" panose="00000400000000000000" pitchFamily="2" charset="-78"/>
                      </a:endParaRPr>
                    </a:p>
                    <a:p>
                      <a:pPr marL="0" algn="ctr" defTabSz="914400" rtl="1" eaLnBrk="1" latinLnBrk="0" hangingPunct="1"/>
                      <a:r>
                        <a:rPr lang="fa-IR" sz="3200" b="1" kern="1200" dirty="0" smtClean="0">
                          <a:solidFill>
                            <a:schemeClr val="tx1"/>
                          </a:solidFill>
                          <a:latin typeface="+mn-lt"/>
                          <a:ea typeface="+mn-ea"/>
                          <a:cs typeface="B Nazanin" panose="00000400000000000000" pitchFamily="2" charset="-78"/>
                        </a:rPr>
                        <a:t>178</a:t>
                      </a:r>
                      <a:endParaRPr lang="fa-IR" sz="3200" b="1" kern="1200" dirty="0" smtClean="0">
                        <a:solidFill>
                          <a:schemeClr val="tx1"/>
                        </a:solidFill>
                        <a:latin typeface="+mn-lt"/>
                        <a:ea typeface="+mn-ea"/>
                        <a:cs typeface="B Nazanin" panose="00000400000000000000" pitchFamily="2" charset="-78"/>
                      </a:endParaRPr>
                    </a:p>
                    <a:p>
                      <a:pPr marL="0" algn="ctr" defTabSz="914400" rtl="1" eaLnBrk="1" latinLnBrk="0" hangingPunct="1"/>
                      <a:endParaRPr lang="en-US" sz="3200" b="1" kern="1200" dirty="0">
                        <a:solidFill>
                          <a:schemeClr val="tx1"/>
                        </a:solidFill>
                        <a:latin typeface="+mn-lt"/>
                        <a:ea typeface="+mn-ea"/>
                        <a:cs typeface="B Nazanin" panose="00000400000000000000" pitchFamily="2" charset="-78"/>
                      </a:endParaRPr>
                    </a:p>
                  </a:txBody>
                  <a:tcPr/>
                </a:tc>
                <a:tc>
                  <a:txBody>
                    <a:bodyPr/>
                    <a:lstStyle/>
                    <a:p>
                      <a:pPr marL="0" algn="ctr" defTabSz="914400" rtl="1" eaLnBrk="1" latinLnBrk="0" hangingPunct="1"/>
                      <a:endParaRPr lang="fa-IR" sz="3200" b="1" kern="1200" dirty="0" smtClean="0">
                        <a:solidFill>
                          <a:schemeClr val="tx1"/>
                        </a:solidFill>
                        <a:latin typeface="+mn-lt"/>
                        <a:ea typeface="+mn-ea"/>
                        <a:cs typeface="B Nazanin" panose="00000400000000000000" pitchFamily="2" charset="-78"/>
                      </a:endParaRPr>
                    </a:p>
                    <a:p>
                      <a:pPr marL="0" algn="ctr" defTabSz="914400" rtl="1" eaLnBrk="1" latinLnBrk="0" hangingPunct="1"/>
                      <a:r>
                        <a:rPr lang="fa-IR" sz="3200" b="1" kern="1200" dirty="0" smtClean="0">
                          <a:solidFill>
                            <a:schemeClr val="tx1"/>
                          </a:solidFill>
                          <a:latin typeface="+mn-lt"/>
                          <a:ea typeface="+mn-ea"/>
                          <a:cs typeface="B Nazanin" panose="00000400000000000000" pitchFamily="2" charset="-78"/>
                        </a:rPr>
                        <a:t>292</a:t>
                      </a:r>
                      <a:endParaRPr lang="en-US" sz="3200" b="1" kern="1200" dirty="0">
                        <a:solidFill>
                          <a:schemeClr val="tx1"/>
                        </a:solidFill>
                        <a:latin typeface="+mn-lt"/>
                        <a:ea typeface="+mn-ea"/>
                        <a:cs typeface="B Nazanin" panose="00000400000000000000" pitchFamily="2" charset="-78"/>
                      </a:endParaRPr>
                    </a:p>
                  </a:txBody>
                  <a:tcPr/>
                </a:tc>
                <a:extLst>
                  <a:ext uri="{0D108BD9-81ED-4DB2-BD59-A6C34878D82A}">
                    <a16:rowId xmlns:a16="http://schemas.microsoft.com/office/drawing/2014/main" val="3783697889"/>
                  </a:ext>
                </a:extLst>
              </a:tr>
            </a:tbl>
          </a:graphicData>
        </a:graphic>
      </p:graphicFrame>
    </p:spTree>
    <p:extLst>
      <p:ext uri="{BB962C8B-B14F-4D97-AF65-F5344CB8AC3E}">
        <p14:creationId xmlns:p14="http://schemas.microsoft.com/office/powerpoint/2010/main" val="3473825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44304"/>
            <a:ext cx="12192000" cy="6001643"/>
          </a:xfrm>
          <a:prstGeom prst="rect">
            <a:avLst/>
          </a:prstGeom>
          <a:noFill/>
        </p:spPr>
        <p:txBody>
          <a:bodyPr wrap="square" rtlCol="0">
            <a:spAutoFit/>
          </a:bodyPr>
          <a:lstStyle/>
          <a:p>
            <a:pPr marL="457200" indent="-457200" algn="just" rtl="1">
              <a:buFont typeface="Wingdings" panose="05000000000000000000" pitchFamily="2" charset="2"/>
              <a:buChar char="q"/>
            </a:pPr>
            <a:r>
              <a:rPr lang="fa-IR" sz="3200" dirty="0" smtClean="0">
                <a:cs typeface="B Nazanin" panose="00000400000000000000" pitchFamily="2" charset="-78"/>
              </a:rPr>
              <a:t>ادارات </a:t>
            </a:r>
            <a:r>
              <a:rPr lang="fa-IR" sz="3200" dirty="0">
                <a:cs typeface="B Nazanin" panose="00000400000000000000" pitchFamily="2" charset="-78"/>
              </a:rPr>
              <a:t>کل ثبت اسناد و املاک استان ها با انعقاد </a:t>
            </a:r>
            <a:r>
              <a:rPr lang="fa-IR" sz="3200" dirty="0" smtClean="0">
                <a:cs typeface="B Nazanin" panose="00000400000000000000" pitchFamily="2" charset="-78"/>
              </a:rPr>
              <a:t>215 </a:t>
            </a:r>
            <a:r>
              <a:rPr lang="fa-IR" sz="3200" dirty="0">
                <a:cs typeface="B Nazanin" panose="00000400000000000000" pitchFamily="2" charset="-78"/>
              </a:rPr>
              <a:t>قرارداد بیشترین تعداد و حجم ریالی قرارداد ها را داشته اند. بعد از آنها سازمان های آب منطقه ای با تعداد </a:t>
            </a:r>
            <a:r>
              <a:rPr lang="fa-IR" sz="3200" dirty="0" smtClean="0">
                <a:cs typeface="B Nazanin" panose="00000400000000000000" pitchFamily="2" charset="-78"/>
              </a:rPr>
              <a:t>116 </a:t>
            </a:r>
            <a:r>
              <a:rPr lang="fa-IR" sz="3200" dirty="0">
                <a:cs typeface="B Nazanin" panose="00000400000000000000" pitchFamily="2" charset="-78"/>
              </a:rPr>
              <a:t>قرارداد در رتبه دوم قرار </a:t>
            </a:r>
            <a:r>
              <a:rPr lang="fa-IR" sz="3200" dirty="0" smtClean="0">
                <a:cs typeface="B Nazanin" panose="00000400000000000000" pitchFamily="2" charset="-78"/>
              </a:rPr>
              <a:t>دارند.</a:t>
            </a:r>
          </a:p>
          <a:p>
            <a:pPr marL="457200" indent="-457200" algn="just" rtl="1">
              <a:buFont typeface="Wingdings" panose="05000000000000000000" pitchFamily="2" charset="2"/>
              <a:buChar char="q"/>
            </a:pPr>
            <a:r>
              <a:rPr lang="fa-IR" sz="3200" dirty="0" smtClean="0">
                <a:cs typeface="B Nazanin" panose="00000400000000000000" pitchFamily="2" charset="-78"/>
              </a:rPr>
              <a:t>سازمان </a:t>
            </a:r>
            <a:r>
              <a:rPr lang="fa-IR" sz="3200" dirty="0">
                <a:cs typeface="B Nazanin" panose="00000400000000000000" pitchFamily="2" charset="-78"/>
              </a:rPr>
              <a:t>های مدیریت و برنامه ریزی استان های فارس، سیستان و بلوچستان، کردستان، کرمانشاه و کرمان نسبت به برنامه های ابلاغی سازمان اقدام داشته و قرارداد منعقد نموده اند</a:t>
            </a:r>
            <a:r>
              <a:rPr lang="fa-IR" sz="3200" dirty="0" smtClean="0">
                <a:cs typeface="B Nazanin" panose="00000400000000000000" pitchFamily="2" charset="-78"/>
              </a:rPr>
              <a:t>.</a:t>
            </a:r>
          </a:p>
          <a:p>
            <a:pPr marL="457200" indent="-457200" algn="just" rtl="1">
              <a:buFont typeface="Wingdings" panose="05000000000000000000" pitchFamily="2" charset="2"/>
              <a:buChar char="q"/>
            </a:pPr>
            <a:r>
              <a:rPr lang="fa-IR" sz="3200" dirty="0" smtClean="0">
                <a:cs typeface="B Nazanin" panose="00000400000000000000" pitchFamily="2" charset="-78"/>
              </a:rPr>
              <a:t>بطور </a:t>
            </a:r>
            <a:r>
              <a:rPr lang="fa-IR" sz="3200" dirty="0">
                <a:cs typeface="B Nazanin" panose="00000400000000000000" pitchFamily="2" charset="-78"/>
              </a:rPr>
              <a:t>میانگین درهر استان در سال 1401 معادل </a:t>
            </a:r>
            <a:r>
              <a:rPr lang="fa-IR" sz="3200" dirty="0" smtClean="0">
                <a:cs typeface="B Nazanin" panose="00000400000000000000" pitchFamily="2" charset="-78"/>
              </a:rPr>
              <a:t>12.6 </a:t>
            </a:r>
            <a:r>
              <a:rPr lang="fa-IR" sz="3200" dirty="0">
                <a:cs typeface="B Nazanin" panose="00000400000000000000" pitchFamily="2" charset="-78"/>
              </a:rPr>
              <a:t>میلیار تومان قرارداد منعقد شده که تحت نظارت سازمان بوده و این میزان در سال 1402 تا مقطع زمانی تهیه گزارش معادل </a:t>
            </a:r>
            <a:r>
              <a:rPr lang="fa-IR" sz="3200" dirty="0" smtClean="0">
                <a:cs typeface="B Nazanin" panose="00000400000000000000" pitchFamily="2" charset="-78"/>
              </a:rPr>
              <a:t>5.7 </a:t>
            </a:r>
            <a:r>
              <a:rPr lang="fa-IR" sz="3200" dirty="0">
                <a:cs typeface="B Nazanin" panose="00000400000000000000" pitchFamily="2" charset="-78"/>
              </a:rPr>
              <a:t>میلیارد تومان بوده که کاهش چشمگیری داشته است</a:t>
            </a:r>
            <a:r>
              <a:rPr lang="fa-IR" sz="3200" dirty="0" smtClean="0">
                <a:cs typeface="B Nazanin" panose="00000400000000000000" pitchFamily="2" charset="-78"/>
              </a:rPr>
              <a:t>.</a:t>
            </a:r>
          </a:p>
          <a:p>
            <a:pPr marL="457200" indent="-457200" algn="just" rtl="1">
              <a:buFont typeface="Wingdings" panose="05000000000000000000" pitchFamily="2" charset="2"/>
              <a:buChar char="q"/>
            </a:pPr>
            <a:r>
              <a:rPr lang="fa-IR" sz="3200" dirty="0">
                <a:cs typeface="B Nazanin" panose="00000400000000000000" pitchFamily="2" charset="-78"/>
              </a:rPr>
              <a:t>استان  کرمان در مجموع سال 1401 و 1402  با انعقاد 72 قرارداد از نظر تعداد قرارداد بیشترین فعالیت را داشته است</a:t>
            </a:r>
            <a:r>
              <a:rPr lang="fa-IR" sz="3200" dirty="0" smtClean="0">
                <a:cs typeface="B Nazanin" panose="00000400000000000000" pitchFamily="2" charset="-78"/>
              </a:rPr>
              <a:t>.</a:t>
            </a:r>
          </a:p>
          <a:p>
            <a:pPr marL="457200" indent="-457200" algn="just" rtl="1">
              <a:buFont typeface="Wingdings" panose="05000000000000000000" pitchFamily="2" charset="2"/>
              <a:buChar char="q"/>
            </a:pPr>
            <a:r>
              <a:rPr lang="fa-IR" sz="3200" dirty="0">
                <a:cs typeface="B Nazanin" panose="00000400000000000000" pitchFamily="2" charset="-78"/>
              </a:rPr>
              <a:t>استان فارس در سال 1401 و 1402 با انعقاد بیش از 97 میلیارد تومان بیشترین میزان ریالی انعقاد قرارداد را داشته است</a:t>
            </a:r>
            <a:r>
              <a:rPr lang="fa-IR" sz="3200" dirty="0" smtClean="0">
                <a:cs typeface="B Nazanin" panose="00000400000000000000" pitchFamily="2" charset="-78"/>
              </a:rPr>
              <a:t>.</a:t>
            </a:r>
            <a:endParaRPr lang="fa-IR" sz="3200" dirty="0">
              <a:cs typeface="B Nazanin" panose="00000400000000000000" pitchFamily="2" charset="-78"/>
            </a:endParaRPr>
          </a:p>
        </p:txBody>
      </p:sp>
      <p:sp>
        <p:nvSpPr>
          <p:cNvPr id="7" name="TextBox 6"/>
          <p:cNvSpPr txBox="1"/>
          <p:nvPr/>
        </p:nvSpPr>
        <p:spPr>
          <a:xfrm>
            <a:off x="0" y="135201"/>
            <a:ext cx="11920453" cy="553998"/>
          </a:xfrm>
          <a:prstGeom prst="rect">
            <a:avLst/>
          </a:prstGeom>
          <a:noFill/>
        </p:spPr>
        <p:txBody>
          <a:bodyPr wrap="square" rtlCol="0">
            <a:spAutoFit/>
          </a:bodyPr>
          <a:lstStyle/>
          <a:p>
            <a:pPr algn="just" rtl="1"/>
            <a:r>
              <a:rPr lang="fa-IR" sz="3000" b="1" dirty="0" smtClean="0">
                <a:solidFill>
                  <a:schemeClr val="accent2">
                    <a:lumMod val="75000"/>
                  </a:schemeClr>
                </a:solidFill>
                <a:cs typeface="B Nazanin" panose="00000400000000000000" pitchFamily="2" charset="-78"/>
              </a:rPr>
              <a:t>وضعیت </a:t>
            </a:r>
            <a:r>
              <a:rPr lang="fa-IR" sz="3000" b="1" dirty="0">
                <a:solidFill>
                  <a:schemeClr val="accent2">
                    <a:lumMod val="75000"/>
                  </a:schemeClr>
                </a:solidFill>
                <a:cs typeface="B Nazanin" panose="00000400000000000000" pitchFamily="2" charset="-78"/>
              </a:rPr>
              <a:t>اعتبارات سایر دستگاه </a:t>
            </a:r>
            <a:r>
              <a:rPr lang="fa-IR" sz="3000" b="1" dirty="0" smtClean="0">
                <a:solidFill>
                  <a:schemeClr val="accent2">
                    <a:lumMod val="75000"/>
                  </a:schemeClr>
                </a:solidFill>
                <a:cs typeface="B Nazanin" panose="00000400000000000000" pitchFamily="2" charset="-78"/>
              </a:rPr>
              <a:t>ها بر اساس قرارداد های ارسالی برای نظارت </a:t>
            </a:r>
            <a:r>
              <a:rPr lang="fa-IR" sz="3000" b="1" dirty="0">
                <a:solidFill>
                  <a:schemeClr val="accent2">
                    <a:lumMod val="75000"/>
                  </a:schemeClr>
                </a:solidFill>
                <a:cs typeface="B Nazanin" panose="00000400000000000000" pitchFamily="2" charset="-78"/>
              </a:rPr>
              <a:t>: </a:t>
            </a:r>
          </a:p>
        </p:txBody>
      </p:sp>
    </p:spTree>
    <p:extLst>
      <p:ext uri="{BB962C8B-B14F-4D97-AF65-F5344CB8AC3E}">
        <p14:creationId xmlns:p14="http://schemas.microsoft.com/office/powerpoint/2010/main" val="690826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5888"/>
            <a:ext cx="11920453" cy="553998"/>
          </a:xfrm>
          <a:prstGeom prst="rect">
            <a:avLst/>
          </a:prstGeom>
          <a:noFill/>
        </p:spPr>
        <p:txBody>
          <a:bodyPr wrap="square" rtlCol="0">
            <a:spAutoFit/>
          </a:bodyPr>
          <a:lstStyle/>
          <a:p>
            <a:pPr algn="just" rtl="1"/>
            <a:r>
              <a:rPr lang="fa-IR" sz="3000" b="1" dirty="0" smtClean="0">
                <a:solidFill>
                  <a:schemeClr val="accent2">
                    <a:lumMod val="75000"/>
                  </a:schemeClr>
                </a:solidFill>
                <a:cs typeface="B Nazanin" panose="00000400000000000000" pitchFamily="2" charset="-78"/>
              </a:rPr>
              <a:t>وضعیت </a:t>
            </a:r>
            <a:r>
              <a:rPr lang="fa-IR" sz="3000" b="1" dirty="0">
                <a:solidFill>
                  <a:schemeClr val="accent2">
                    <a:lumMod val="75000"/>
                  </a:schemeClr>
                </a:solidFill>
                <a:cs typeface="B Nazanin" panose="00000400000000000000" pitchFamily="2" charset="-78"/>
              </a:rPr>
              <a:t>اعتبارات </a:t>
            </a:r>
            <a:r>
              <a:rPr lang="fa-IR" sz="3000" b="1" dirty="0" smtClean="0">
                <a:solidFill>
                  <a:schemeClr val="accent2">
                    <a:lumMod val="75000"/>
                  </a:schemeClr>
                </a:solidFill>
                <a:cs typeface="B Nazanin" panose="00000400000000000000" pitchFamily="2" charset="-78"/>
              </a:rPr>
              <a:t>استان بر اساس پایگاه اطلاع رسانی مناقصات و سامانه ستاد </a:t>
            </a:r>
            <a:r>
              <a:rPr lang="fa-IR" sz="3000" b="1" dirty="0">
                <a:solidFill>
                  <a:schemeClr val="accent2">
                    <a:lumMod val="75000"/>
                  </a:schemeClr>
                </a:solidFill>
                <a:cs typeface="B Nazanin" panose="00000400000000000000" pitchFamily="2" charset="-78"/>
              </a:rPr>
              <a:t>: </a:t>
            </a:r>
          </a:p>
        </p:txBody>
      </p:sp>
      <p:sp>
        <p:nvSpPr>
          <p:cNvPr id="6" name="TextBox 5"/>
          <p:cNvSpPr txBox="1"/>
          <p:nvPr/>
        </p:nvSpPr>
        <p:spPr>
          <a:xfrm>
            <a:off x="0" y="964941"/>
            <a:ext cx="12192000" cy="6494085"/>
          </a:xfrm>
          <a:prstGeom prst="rect">
            <a:avLst/>
          </a:prstGeom>
          <a:noFill/>
        </p:spPr>
        <p:txBody>
          <a:bodyPr wrap="square" rtlCol="0">
            <a:spAutoFit/>
          </a:bodyPr>
          <a:lstStyle/>
          <a:p>
            <a:pPr marL="457200" indent="-457200" algn="just" rtl="1">
              <a:buFont typeface="Wingdings" panose="05000000000000000000" pitchFamily="2" charset="2"/>
              <a:buChar char="q"/>
            </a:pPr>
            <a:r>
              <a:rPr lang="fa-IR" sz="3200" dirty="0" smtClean="0">
                <a:cs typeface="B Nazanin" panose="00000400000000000000" pitchFamily="2" charset="-78"/>
              </a:rPr>
              <a:t>در </a:t>
            </a:r>
            <a:r>
              <a:rPr lang="fa-IR" sz="3200" dirty="0">
                <a:cs typeface="B Nazanin" panose="00000400000000000000" pitchFamily="2" charset="-78"/>
              </a:rPr>
              <a:t>سال 1401 حدود 412 مناقصه در سطح </a:t>
            </a:r>
            <a:r>
              <a:rPr lang="fa-IR" sz="3200" dirty="0" smtClean="0">
                <a:cs typeface="B Nazanin" panose="00000400000000000000" pitchFamily="2" charset="-78"/>
              </a:rPr>
              <a:t>کشوربرگزار </a:t>
            </a:r>
            <a:r>
              <a:rPr lang="fa-IR" sz="3200" dirty="0">
                <a:cs typeface="B Nazanin" panose="00000400000000000000" pitchFamily="2" charset="-78"/>
              </a:rPr>
              <a:t>شده است که از این میزان </a:t>
            </a:r>
            <a:r>
              <a:rPr lang="fa-IR" sz="3200" dirty="0" smtClean="0">
                <a:cs typeface="B Nazanin" panose="00000400000000000000" pitchFamily="2" charset="-78"/>
              </a:rPr>
              <a:t>292 </a:t>
            </a:r>
            <a:r>
              <a:rPr lang="fa-IR" sz="3200" dirty="0">
                <a:cs typeface="B Nazanin" panose="00000400000000000000" pitchFamily="2" charset="-78"/>
              </a:rPr>
              <a:t>مورد در قالب قرارداد جهت نظارت و کنترل فنی به این سازمان ارسال شده است. بعبارت بهتر بالغ بر 30 درصد مناقصات یا منجر به قرارداد نشده و یا برای سازمان ارسال نشده است</a:t>
            </a:r>
            <a:r>
              <a:rPr lang="fa-IR" sz="3200" dirty="0" smtClean="0">
                <a:cs typeface="B Nazanin" panose="00000400000000000000" pitchFamily="2" charset="-78"/>
              </a:rPr>
              <a:t>.</a:t>
            </a:r>
          </a:p>
          <a:p>
            <a:pPr marL="457200" indent="-457200" algn="just" rtl="1">
              <a:buFont typeface="Wingdings" panose="05000000000000000000" pitchFamily="2" charset="2"/>
              <a:buChar char="q"/>
            </a:pPr>
            <a:r>
              <a:rPr lang="fa-IR" sz="3200" dirty="0" smtClean="0">
                <a:cs typeface="B Nazanin" panose="00000400000000000000" pitchFamily="2" charset="-78"/>
              </a:rPr>
              <a:t>در </a:t>
            </a:r>
            <a:r>
              <a:rPr lang="fa-IR" sz="3200" dirty="0">
                <a:cs typeface="B Nazanin" panose="00000400000000000000" pitchFamily="2" charset="-78"/>
              </a:rPr>
              <a:t>سال 1402 تا زمان تهیه گزارش در مجموع 276 مناقصه نقشه برداری </a:t>
            </a:r>
            <a:r>
              <a:rPr lang="fa-IR" sz="3200" dirty="0" smtClean="0">
                <a:cs typeface="B Nazanin" panose="00000400000000000000" pitchFamily="2" charset="-78"/>
              </a:rPr>
              <a:t>برگزار </a:t>
            </a:r>
            <a:r>
              <a:rPr lang="fa-IR" sz="3200" dirty="0">
                <a:cs typeface="B Nazanin" panose="00000400000000000000" pitchFamily="2" charset="-78"/>
              </a:rPr>
              <a:t>شده که فقط </a:t>
            </a:r>
            <a:r>
              <a:rPr lang="fa-IR" sz="3200" dirty="0" smtClean="0">
                <a:cs typeface="B Nazanin" panose="00000400000000000000" pitchFamily="2" charset="-78"/>
              </a:rPr>
              <a:t>178 </a:t>
            </a:r>
            <a:r>
              <a:rPr lang="fa-IR" sz="3200" dirty="0">
                <a:cs typeface="B Nazanin" panose="00000400000000000000" pitchFamily="2" charset="-78"/>
              </a:rPr>
              <a:t>عنوان ان جهت نظارت ارسال شده و بدین معنی است که بالغ بر </a:t>
            </a:r>
            <a:r>
              <a:rPr lang="fa-IR" sz="3200" dirty="0" smtClean="0">
                <a:cs typeface="B Nazanin" panose="00000400000000000000" pitchFamily="2" charset="-78"/>
              </a:rPr>
              <a:t>35 </a:t>
            </a:r>
            <a:r>
              <a:rPr lang="fa-IR" sz="3200" dirty="0">
                <a:cs typeface="B Nazanin" panose="00000400000000000000" pitchFamily="2" charset="-78"/>
              </a:rPr>
              <a:t>درصد مناقصات به سازمان ارسال نشده است</a:t>
            </a:r>
            <a:r>
              <a:rPr lang="fa-IR" sz="3200" dirty="0" smtClean="0">
                <a:cs typeface="B Nazanin" panose="00000400000000000000" pitchFamily="2" charset="-78"/>
              </a:rPr>
              <a:t>.</a:t>
            </a:r>
          </a:p>
          <a:p>
            <a:pPr marL="457200" indent="-457200" algn="just" rtl="1">
              <a:buFont typeface="Wingdings" panose="05000000000000000000" pitchFamily="2" charset="2"/>
              <a:buChar char="q"/>
            </a:pPr>
            <a:r>
              <a:rPr lang="fa-IR" sz="3200" dirty="0" smtClean="0">
                <a:cs typeface="B Nazanin" panose="00000400000000000000" pitchFamily="2" charset="-78"/>
              </a:rPr>
              <a:t>با </a:t>
            </a:r>
            <a:r>
              <a:rPr lang="fa-IR" sz="3200" dirty="0">
                <a:cs typeface="B Nazanin" panose="00000400000000000000" pitchFamily="2" charset="-78"/>
              </a:rPr>
              <a:t>بررسی حجم ریالی مناقصات  در سال 1401 بالغ بر 550 میلیارد تومان  در حوزه نقشه و اطلاعات مکانی مناقصه برگزار شده ولیکن نزدیک به </a:t>
            </a:r>
            <a:r>
              <a:rPr lang="fa-IR" sz="3200" dirty="0" smtClean="0">
                <a:cs typeface="B Nazanin" panose="00000400000000000000" pitchFamily="2" charset="-78"/>
              </a:rPr>
              <a:t>390 </a:t>
            </a:r>
            <a:r>
              <a:rPr lang="fa-IR" sz="3200" dirty="0">
                <a:cs typeface="B Nazanin" panose="00000400000000000000" pitchFamily="2" charset="-78"/>
              </a:rPr>
              <a:t>میلیارد </a:t>
            </a:r>
            <a:r>
              <a:rPr lang="fa-IR" sz="3200" dirty="0" smtClean="0">
                <a:cs typeface="B Nazanin" panose="00000400000000000000" pitchFamily="2" charset="-78"/>
              </a:rPr>
              <a:t>تومان آن برای سازمان ارسال شده است.</a:t>
            </a:r>
          </a:p>
          <a:p>
            <a:pPr marL="457200" indent="-457200" algn="just" rtl="1">
              <a:buFont typeface="Wingdings" panose="05000000000000000000" pitchFamily="2" charset="2"/>
              <a:buChar char="q"/>
            </a:pPr>
            <a:r>
              <a:rPr lang="fa-IR" sz="3200" dirty="0" smtClean="0">
                <a:cs typeface="B Nazanin" panose="00000400000000000000" pitchFamily="2" charset="-78"/>
              </a:rPr>
              <a:t>در </a:t>
            </a:r>
            <a:r>
              <a:rPr lang="fa-IR" sz="3200" dirty="0">
                <a:cs typeface="B Nazanin" panose="00000400000000000000" pitchFamily="2" charset="-78"/>
              </a:rPr>
              <a:t>سال 1402 در مجموع 230 میلیارد تومان در حوزه نقشه و اطلاعات مکانی مناقصه برگزار شده ولیکن فقط </a:t>
            </a:r>
            <a:r>
              <a:rPr lang="fa-IR" sz="3200" dirty="0" smtClean="0">
                <a:cs typeface="B Nazanin" panose="00000400000000000000" pitchFamily="2" charset="-78"/>
              </a:rPr>
              <a:t>170 </a:t>
            </a:r>
            <a:r>
              <a:rPr lang="fa-IR" sz="3200" dirty="0">
                <a:cs typeface="B Nazanin" panose="00000400000000000000" pitchFamily="2" charset="-78"/>
              </a:rPr>
              <a:t>میلیار تومان </a:t>
            </a:r>
            <a:r>
              <a:rPr lang="fa-IR" sz="3200" dirty="0" smtClean="0">
                <a:cs typeface="B Nazanin" panose="00000400000000000000" pitchFamily="2" charset="-78"/>
              </a:rPr>
              <a:t>آن جهت </a:t>
            </a:r>
            <a:r>
              <a:rPr lang="fa-IR" sz="3200" dirty="0">
                <a:cs typeface="B Nazanin" panose="00000400000000000000" pitchFamily="2" charset="-78"/>
              </a:rPr>
              <a:t>نظارت و کنترل فنی به این سازمان ارسال شده </a:t>
            </a:r>
            <a:r>
              <a:rPr lang="fa-IR" sz="3200" dirty="0" smtClean="0">
                <a:cs typeface="B Nazanin" panose="00000400000000000000" pitchFamily="2" charset="-78"/>
              </a:rPr>
              <a:t>است.</a:t>
            </a:r>
          </a:p>
          <a:p>
            <a:pPr marL="457200" indent="-457200" algn="just" rtl="1">
              <a:buFont typeface="Wingdings" panose="05000000000000000000" pitchFamily="2" charset="2"/>
              <a:buChar char="q"/>
            </a:pPr>
            <a:endParaRPr lang="fa-IR" sz="3200" dirty="0">
              <a:cs typeface="B Nazanin" panose="00000400000000000000" pitchFamily="2" charset="-78"/>
            </a:endParaRPr>
          </a:p>
        </p:txBody>
      </p:sp>
    </p:spTree>
    <p:extLst>
      <p:ext uri="{BB962C8B-B14F-4D97-AF65-F5344CB8AC3E}">
        <p14:creationId xmlns:p14="http://schemas.microsoft.com/office/powerpoint/2010/main" val="3927730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773" y="176274"/>
            <a:ext cx="11920454" cy="553998"/>
          </a:xfrm>
          <a:prstGeom prst="rect">
            <a:avLst/>
          </a:prstGeom>
          <a:noFill/>
        </p:spPr>
        <p:txBody>
          <a:bodyPr wrap="square" rtlCol="0">
            <a:spAutoFit/>
          </a:bodyPr>
          <a:lstStyle/>
          <a:p>
            <a:pPr algn="just" rtl="1"/>
            <a:r>
              <a:rPr lang="fa-IR" sz="3000" b="1" dirty="0" smtClean="0">
                <a:solidFill>
                  <a:schemeClr val="accent1">
                    <a:lumMod val="75000"/>
                  </a:schemeClr>
                </a:solidFill>
                <a:cs typeface="B Nazanin" panose="00000400000000000000" pitchFamily="2" charset="-78"/>
              </a:rPr>
              <a:t>نتیجه گیری : </a:t>
            </a:r>
          </a:p>
        </p:txBody>
      </p:sp>
      <p:sp>
        <p:nvSpPr>
          <p:cNvPr id="6" name="TextBox 5"/>
          <p:cNvSpPr txBox="1"/>
          <p:nvPr/>
        </p:nvSpPr>
        <p:spPr>
          <a:xfrm>
            <a:off x="0" y="679933"/>
            <a:ext cx="12192000" cy="5016758"/>
          </a:xfrm>
          <a:prstGeom prst="rect">
            <a:avLst/>
          </a:prstGeom>
          <a:noFill/>
        </p:spPr>
        <p:txBody>
          <a:bodyPr wrap="square" rtlCol="0">
            <a:spAutoFit/>
          </a:bodyPr>
          <a:lstStyle/>
          <a:p>
            <a:pPr marL="457200" indent="-457200" algn="just" rtl="1">
              <a:buFont typeface="Wingdings" panose="05000000000000000000" pitchFamily="2" charset="2"/>
              <a:buChar char="q"/>
            </a:pPr>
            <a:r>
              <a:rPr lang="fa-IR" sz="3200" dirty="0">
                <a:cs typeface="B Nazanin" panose="00000400000000000000" pitchFamily="2" charset="-78"/>
              </a:rPr>
              <a:t>با وجود ضوابط بند(25) در سال 1401 و بند(28) در سال 1402 و با وجود زحمات و تلاش های صورت گرفته، به نظر می رسد اهداف این ضوابط که همانا ساماندهی اعتبارات و اجرای مفاد ماده 11 قانون احکام دائمی </a:t>
            </a:r>
            <a:r>
              <a:rPr lang="fa-IR" sz="3200" dirty="0" smtClean="0">
                <a:cs typeface="B Nazanin" panose="00000400000000000000" pitchFamily="2" charset="-78"/>
              </a:rPr>
              <a:t>توسعه </a:t>
            </a:r>
            <a:r>
              <a:rPr lang="fa-IR" sz="3200" dirty="0">
                <a:cs typeface="B Nazanin" panose="00000400000000000000" pitchFamily="2" charset="-78"/>
              </a:rPr>
              <a:t>بوده در سطح استان ها  حاصل نشده و نیازمند هماهنگی  و توجه بیشتر در استان ها می باشد. </a:t>
            </a:r>
            <a:endParaRPr lang="fa-IR" sz="3200" dirty="0" smtClean="0">
              <a:cs typeface="B Nazanin" panose="00000400000000000000" pitchFamily="2" charset="-78"/>
            </a:endParaRPr>
          </a:p>
          <a:p>
            <a:pPr marL="457200" indent="-457200" algn="just" rtl="1">
              <a:buFont typeface="Wingdings" panose="05000000000000000000" pitchFamily="2" charset="2"/>
              <a:buChar char="q"/>
            </a:pPr>
            <a:r>
              <a:rPr lang="fa-IR" sz="3200" dirty="0">
                <a:cs typeface="B Nazanin" panose="00000400000000000000" pitchFamily="2" charset="-78"/>
              </a:rPr>
              <a:t>مسئولیت ورود اطلاعات به دستگاه های اجرایی سپرده شده و هیچ نظارتی در روند تکمیل اطلاعات از </a:t>
            </a:r>
            <a:r>
              <a:rPr lang="fa-IR" sz="3200" dirty="0" smtClean="0">
                <a:cs typeface="B Nazanin" panose="00000400000000000000" pitchFamily="2" charset="-78"/>
              </a:rPr>
              <a:t>سوی سازمان مدیریت استان </a:t>
            </a:r>
            <a:r>
              <a:rPr lang="fa-IR" sz="3200" dirty="0">
                <a:cs typeface="B Nazanin" panose="00000400000000000000" pitchFamily="2" charset="-78"/>
              </a:rPr>
              <a:t>انجام نشده </a:t>
            </a:r>
            <a:r>
              <a:rPr lang="fa-IR" sz="3200" dirty="0" smtClean="0">
                <a:cs typeface="B Nazanin" panose="00000400000000000000" pitchFamily="2" charset="-78"/>
              </a:rPr>
              <a:t>است.</a:t>
            </a:r>
          </a:p>
          <a:p>
            <a:pPr marL="457200" indent="-457200" algn="just" rtl="1">
              <a:buFont typeface="Wingdings" panose="05000000000000000000" pitchFamily="2" charset="2"/>
              <a:buChar char="q"/>
            </a:pPr>
            <a:r>
              <a:rPr lang="fa-IR" sz="3200" dirty="0">
                <a:cs typeface="B Nazanin" panose="00000400000000000000" pitchFamily="2" charset="-78"/>
              </a:rPr>
              <a:t>نتایج بررسی اعتبارات سال 1401 و 1402 تملک سرمایه ای استان ها حاکی از این واقعیت است که، برنامه های استانی ابلاغی از سوی سازمان نقشه برداری کشور در قالب سه محور  مورد اشاره ، در تنظیم اعتبارات و درخواست بودجه استان ها مورد توجه قرار نگرفته است. </a:t>
            </a:r>
            <a:endParaRPr lang="fa-IR" sz="3200" dirty="0" smtClean="0">
              <a:cs typeface="B Nazanin" panose="00000400000000000000" pitchFamily="2" charset="-78"/>
            </a:endParaRPr>
          </a:p>
          <a:p>
            <a:pPr marL="457200" indent="-457200" algn="just" rtl="1">
              <a:buFont typeface="Wingdings" panose="05000000000000000000" pitchFamily="2" charset="2"/>
              <a:buChar char="q"/>
            </a:pPr>
            <a:endParaRPr lang="fa-IR" sz="3200" dirty="0">
              <a:cs typeface="B Nazanin" panose="00000400000000000000" pitchFamily="2" charset="-78"/>
            </a:endParaRPr>
          </a:p>
        </p:txBody>
      </p:sp>
    </p:spTree>
    <p:extLst>
      <p:ext uri="{BB962C8B-B14F-4D97-AF65-F5344CB8AC3E}">
        <p14:creationId xmlns:p14="http://schemas.microsoft.com/office/powerpoint/2010/main" val="2070132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773" y="176274"/>
            <a:ext cx="11920454" cy="553998"/>
          </a:xfrm>
          <a:prstGeom prst="rect">
            <a:avLst/>
          </a:prstGeom>
          <a:noFill/>
        </p:spPr>
        <p:txBody>
          <a:bodyPr wrap="square" rtlCol="0">
            <a:spAutoFit/>
          </a:bodyPr>
          <a:lstStyle/>
          <a:p>
            <a:pPr algn="just" rtl="1"/>
            <a:r>
              <a:rPr lang="fa-IR" sz="3000" b="1" dirty="0" smtClean="0">
                <a:solidFill>
                  <a:schemeClr val="accent1">
                    <a:lumMod val="75000"/>
                  </a:schemeClr>
                </a:solidFill>
                <a:cs typeface="B Nazanin" panose="00000400000000000000" pitchFamily="2" charset="-78"/>
              </a:rPr>
              <a:t>پیشنهادات: </a:t>
            </a:r>
          </a:p>
        </p:txBody>
      </p:sp>
      <p:sp>
        <p:nvSpPr>
          <p:cNvPr id="6" name="TextBox 5"/>
          <p:cNvSpPr txBox="1"/>
          <p:nvPr/>
        </p:nvSpPr>
        <p:spPr>
          <a:xfrm>
            <a:off x="0" y="679933"/>
            <a:ext cx="12192000" cy="6001643"/>
          </a:xfrm>
          <a:prstGeom prst="rect">
            <a:avLst/>
          </a:prstGeom>
          <a:noFill/>
        </p:spPr>
        <p:txBody>
          <a:bodyPr wrap="square" rtlCol="0">
            <a:spAutoFit/>
          </a:bodyPr>
          <a:lstStyle/>
          <a:p>
            <a:pPr marL="457200" indent="-457200" algn="just" rtl="1">
              <a:buFont typeface="Wingdings" panose="05000000000000000000" pitchFamily="2" charset="2"/>
              <a:buChar char="q"/>
            </a:pPr>
            <a:r>
              <a:rPr lang="fa-IR" sz="3200" dirty="0" smtClean="0">
                <a:cs typeface="B Nazanin" panose="00000400000000000000" pitchFamily="2" charset="-78"/>
              </a:rPr>
              <a:t>استفاده حداکثری از ظرفیت بند(28) برای ساماندهی اعتبارات استانی و هدایت آن به سمت رفع نیازهای نقشه و اطلاعات مکانی در سطح استان.</a:t>
            </a:r>
          </a:p>
          <a:p>
            <a:pPr marL="457200" indent="-457200" algn="just" rtl="1">
              <a:buFont typeface="Wingdings" panose="05000000000000000000" pitchFamily="2" charset="2"/>
              <a:buChar char="q"/>
            </a:pPr>
            <a:r>
              <a:rPr lang="fa-IR" sz="3200" dirty="0" smtClean="0">
                <a:cs typeface="B Nazanin" panose="00000400000000000000" pitchFamily="2" charset="-78"/>
              </a:rPr>
              <a:t>ایجاد رویه مناسب در </a:t>
            </a:r>
            <a:r>
              <a:rPr lang="fa-IR" sz="3200" dirty="0">
                <a:cs typeface="B Nazanin" panose="00000400000000000000" pitchFamily="2" charset="-78"/>
              </a:rPr>
              <a:t>استان </a:t>
            </a:r>
            <a:r>
              <a:rPr lang="fa-IR" sz="3200" dirty="0" smtClean="0">
                <a:cs typeface="B Nazanin" panose="00000400000000000000" pitchFamily="2" charset="-78"/>
              </a:rPr>
              <a:t>ها برای سال 1403 بمنظور </a:t>
            </a:r>
            <a:r>
              <a:rPr lang="fa-IR" sz="3200" dirty="0">
                <a:cs typeface="B Nazanin" panose="00000400000000000000" pitchFamily="2" charset="-78"/>
              </a:rPr>
              <a:t>رصد و پایش مناقصات </a:t>
            </a:r>
            <a:r>
              <a:rPr lang="fa-IR" sz="3200" dirty="0" smtClean="0">
                <a:cs typeface="B Nazanin" panose="00000400000000000000" pitchFamily="2" charset="-78"/>
              </a:rPr>
              <a:t>نقشه و اطلاعات مکانی و جلوگیری از دوباره کاری و هدر رفت منابع</a:t>
            </a:r>
          </a:p>
          <a:p>
            <a:pPr marL="457200" indent="-457200" algn="just" rtl="1">
              <a:buFont typeface="Wingdings" panose="05000000000000000000" pitchFamily="2" charset="2"/>
              <a:buChar char="q"/>
            </a:pPr>
            <a:r>
              <a:rPr lang="fa-IR" sz="3200" dirty="0" smtClean="0">
                <a:cs typeface="B Nazanin" panose="00000400000000000000" pitchFamily="2" charset="-78"/>
              </a:rPr>
              <a:t>الزام </a:t>
            </a:r>
            <a:r>
              <a:rPr lang="fa-IR" sz="3200" dirty="0">
                <a:cs typeface="B Nazanin" panose="00000400000000000000" pitchFamily="2" charset="-78"/>
              </a:rPr>
              <a:t>دستگاه های اجرایی استان ها از سوی سازمان مدیریت و برنامه ریزی مبنی بر رعایت مفاد </a:t>
            </a:r>
            <a:r>
              <a:rPr lang="fa-IR" sz="3200" dirty="0" smtClean="0">
                <a:cs typeface="B Nazanin" panose="00000400000000000000" pitchFamily="2" charset="-78"/>
              </a:rPr>
              <a:t>ماده(11) </a:t>
            </a:r>
            <a:r>
              <a:rPr lang="fa-IR" sz="3200" dirty="0">
                <a:cs typeface="B Nazanin" panose="00000400000000000000" pitchFamily="2" charset="-78"/>
              </a:rPr>
              <a:t>قانون احکام دائمی </a:t>
            </a:r>
            <a:r>
              <a:rPr lang="fa-IR" sz="3200" dirty="0" smtClean="0">
                <a:cs typeface="B Nazanin" panose="00000400000000000000" pitchFamily="2" charset="-78"/>
              </a:rPr>
              <a:t>توسعه. مشابه </a:t>
            </a:r>
            <a:r>
              <a:rPr lang="fa-IR" sz="3200" dirty="0" smtClean="0">
                <a:cs typeface="B Nazanin" panose="00000400000000000000" pitchFamily="2" charset="-78"/>
              </a:rPr>
              <a:t>11 استانی </a:t>
            </a:r>
            <a:r>
              <a:rPr lang="fa-IR" sz="3200" dirty="0" smtClean="0">
                <a:cs typeface="B Nazanin" panose="00000400000000000000" pitchFamily="2" charset="-78"/>
              </a:rPr>
              <a:t>که این اقدام را انجام داده اند.</a:t>
            </a:r>
          </a:p>
          <a:p>
            <a:pPr marL="457200" indent="-457200" algn="just" rtl="1">
              <a:buFont typeface="Wingdings" panose="05000000000000000000" pitchFamily="2" charset="2"/>
              <a:buChar char="q"/>
            </a:pPr>
            <a:r>
              <a:rPr lang="fa-IR" sz="3200" dirty="0">
                <a:cs typeface="B Nazanin" panose="00000400000000000000" pitchFamily="2" charset="-78"/>
              </a:rPr>
              <a:t>توجه ویژه استان ها </a:t>
            </a:r>
            <a:r>
              <a:rPr lang="fa-IR" sz="3200" dirty="0" smtClean="0">
                <a:cs typeface="B Nazanin" panose="00000400000000000000" pitchFamily="2" charset="-78"/>
              </a:rPr>
              <a:t>در سال 1403 به </a:t>
            </a:r>
            <a:r>
              <a:rPr lang="fa-IR" sz="3200" dirty="0">
                <a:cs typeface="B Nazanin" panose="00000400000000000000" pitchFamily="2" charset="-78"/>
              </a:rPr>
              <a:t>برنامه های ابلاغی سازمان نقشه برداری کشور و درج اعتبارات لازم در برنامه های سالانه و پیگیری تصویب و جذب اعتبار مورد نیاز برای استان در این زمینه</a:t>
            </a:r>
            <a:r>
              <a:rPr lang="fa-IR" sz="3200" dirty="0" smtClean="0">
                <a:cs typeface="B Nazanin" panose="00000400000000000000" pitchFamily="2" charset="-78"/>
              </a:rPr>
              <a:t>.</a:t>
            </a:r>
          </a:p>
          <a:p>
            <a:pPr marL="457200" indent="-457200" algn="just" rtl="1">
              <a:buFont typeface="Wingdings" panose="05000000000000000000" pitchFamily="2" charset="2"/>
              <a:buChar char="q"/>
            </a:pPr>
            <a:r>
              <a:rPr lang="fa-IR" sz="3200" dirty="0" smtClean="0">
                <a:cs typeface="B Nazanin" panose="00000400000000000000" pitchFamily="2" charset="-78"/>
              </a:rPr>
              <a:t>توجه ویژه به نقشه راه پنج ساله هر استان که برای سال 1403 الی 1407 از طرف سازمان نقشه برداری کشور ابلاغ خواهد شد.</a:t>
            </a:r>
          </a:p>
          <a:p>
            <a:pPr marL="457200" indent="-457200" algn="just" rtl="1">
              <a:buFont typeface="Wingdings" panose="05000000000000000000" pitchFamily="2" charset="2"/>
              <a:buChar char="q"/>
            </a:pPr>
            <a:endParaRPr lang="fa-IR" sz="3200" dirty="0">
              <a:cs typeface="B Nazanin" panose="00000400000000000000" pitchFamily="2" charset="-78"/>
            </a:endParaRPr>
          </a:p>
        </p:txBody>
      </p:sp>
    </p:spTree>
    <p:extLst>
      <p:ext uri="{BB962C8B-B14F-4D97-AF65-F5344CB8AC3E}">
        <p14:creationId xmlns:p14="http://schemas.microsoft.com/office/powerpoint/2010/main" val="3129176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705" y="714103"/>
            <a:ext cx="10786357" cy="1477328"/>
          </a:xfrm>
          <a:prstGeom prst="rect">
            <a:avLst/>
          </a:prstGeom>
          <a:noFill/>
        </p:spPr>
        <p:txBody>
          <a:bodyPr wrap="square" rtlCol="0">
            <a:spAutoFit/>
          </a:bodyPr>
          <a:lstStyle/>
          <a:p>
            <a:pPr algn="just" rtl="1"/>
            <a:r>
              <a:rPr lang="fa-IR" sz="3000" b="1" dirty="0" smtClean="0">
                <a:solidFill>
                  <a:schemeClr val="accent1">
                    <a:lumMod val="75000"/>
                  </a:schemeClr>
                </a:solidFill>
                <a:cs typeface="B Nazanin" panose="00000400000000000000" pitchFamily="2" charset="-78"/>
              </a:rPr>
              <a:t>دستورالعمل </a:t>
            </a:r>
            <a:r>
              <a:rPr lang="fa-IR" sz="3000" b="1" dirty="0">
                <a:solidFill>
                  <a:schemeClr val="accent1">
                    <a:lumMod val="75000"/>
                  </a:schemeClr>
                </a:solidFill>
                <a:cs typeface="B Nazanin" panose="00000400000000000000" pitchFamily="2" charset="-78"/>
              </a:rPr>
              <a:t>اجرای بودجه و تنظیم </a:t>
            </a:r>
            <a:r>
              <a:rPr lang="fa-IR" sz="3000" b="1" dirty="0" smtClean="0">
                <a:solidFill>
                  <a:schemeClr val="accent1">
                    <a:lumMod val="75000"/>
                  </a:schemeClr>
                </a:solidFill>
                <a:cs typeface="B Nazanin" panose="00000400000000000000" pitchFamily="2" charset="-78"/>
              </a:rPr>
              <a:t>موافقتنامه های </a:t>
            </a:r>
            <a:r>
              <a:rPr lang="fa-IR" sz="3000" b="1" dirty="0">
                <a:solidFill>
                  <a:schemeClr val="accent1">
                    <a:lumMod val="75000"/>
                  </a:schemeClr>
                </a:solidFill>
                <a:cs typeface="B Nazanin" panose="00000400000000000000" pitchFamily="2" charset="-78"/>
              </a:rPr>
              <a:t>اعتبارات </a:t>
            </a:r>
            <a:r>
              <a:rPr lang="fa-IR" sz="3000" b="1" dirty="0" smtClean="0">
                <a:solidFill>
                  <a:schemeClr val="accent1">
                    <a:lumMod val="75000"/>
                  </a:schemeClr>
                </a:solidFill>
                <a:cs typeface="B Nazanin" panose="00000400000000000000" pitchFamily="2" charset="-78"/>
              </a:rPr>
              <a:t>هزینه ای </a:t>
            </a:r>
            <a:r>
              <a:rPr lang="fa-IR" sz="3000" b="1" dirty="0">
                <a:solidFill>
                  <a:schemeClr val="accent1">
                    <a:lumMod val="75000"/>
                  </a:schemeClr>
                </a:solidFill>
                <a:cs typeface="B Nazanin" panose="00000400000000000000" pitchFamily="2" charset="-78"/>
              </a:rPr>
              <a:t>و تملک </a:t>
            </a:r>
            <a:r>
              <a:rPr lang="fa-IR" sz="3000" b="1" dirty="0" smtClean="0">
                <a:solidFill>
                  <a:schemeClr val="accent1">
                    <a:lumMod val="75000"/>
                  </a:schemeClr>
                </a:solidFill>
                <a:cs typeface="B Nazanin" panose="00000400000000000000" pitchFamily="2" charset="-78"/>
              </a:rPr>
              <a:t>دارایی های سرمایه </a:t>
            </a:r>
            <a:r>
              <a:rPr lang="fa-IR" sz="3000" b="1" dirty="0">
                <a:solidFill>
                  <a:schemeClr val="accent1">
                    <a:lumMod val="75000"/>
                  </a:schemeClr>
                </a:solidFill>
                <a:cs typeface="B Nazanin" panose="00000400000000000000" pitchFamily="2" charset="-78"/>
              </a:rPr>
              <a:t>ای </a:t>
            </a:r>
            <a:r>
              <a:rPr lang="fa-IR" sz="3000" b="1" dirty="0" smtClean="0">
                <a:solidFill>
                  <a:schemeClr val="accent1">
                    <a:lumMod val="75000"/>
                  </a:schemeClr>
                </a:solidFill>
                <a:cs typeface="B Nazanin" panose="00000400000000000000" pitchFamily="2" charset="-78"/>
              </a:rPr>
              <a:t>استانها موضوع </a:t>
            </a:r>
            <a:r>
              <a:rPr lang="fa-IR" sz="3000" b="1" dirty="0">
                <a:solidFill>
                  <a:schemeClr val="accent1">
                    <a:lumMod val="75000"/>
                  </a:schemeClr>
                </a:solidFill>
                <a:cs typeface="B Nazanin" panose="00000400000000000000" pitchFamily="2" charset="-78"/>
              </a:rPr>
              <a:t>نامه شماره ۱۵۸۳۶۹ مورخ ۰۴ / ۰۴ / ۱۴۰۲ ریاست محترم سازمان برنامه و بودجه کشور</a:t>
            </a:r>
            <a:endParaRPr lang="fa-IR" sz="3000" b="1" dirty="0" smtClean="0">
              <a:solidFill>
                <a:schemeClr val="accent1">
                  <a:lumMod val="75000"/>
                </a:schemeClr>
              </a:solidFill>
              <a:cs typeface="B Nazanin" panose="00000400000000000000" pitchFamily="2" charset="-78"/>
            </a:endParaRPr>
          </a:p>
        </p:txBody>
      </p:sp>
      <p:sp>
        <p:nvSpPr>
          <p:cNvPr id="6" name="TextBox 5"/>
          <p:cNvSpPr txBox="1"/>
          <p:nvPr/>
        </p:nvSpPr>
        <p:spPr>
          <a:xfrm>
            <a:off x="4399809" y="2369192"/>
            <a:ext cx="7214655" cy="4031873"/>
          </a:xfrm>
          <a:prstGeom prst="rect">
            <a:avLst/>
          </a:prstGeom>
          <a:noFill/>
        </p:spPr>
        <p:txBody>
          <a:bodyPr wrap="square" rtlCol="0">
            <a:spAutoFit/>
          </a:bodyPr>
          <a:lstStyle/>
          <a:p>
            <a:pPr marL="457200" indent="-457200" algn="just" rtl="1">
              <a:buFont typeface="Wingdings" panose="05000000000000000000" pitchFamily="2" charset="2"/>
              <a:buChar char="q"/>
            </a:pPr>
            <a:r>
              <a:rPr lang="fa-IR" sz="3200" dirty="0" smtClean="0">
                <a:cs typeface="B Nazanin" panose="00000400000000000000" pitchFamily="2" charset="-78"/>
              </a:rPr>
              <a:t>بند(28) : تهیه برنامه های اطلاعات مکانی، به روز نگهداری و توسعه شبکه های مبنایی، به روز رسانی نقشه ها و پیاده سازی و توسعه کاربردهای سامانه </a:t>
            </a:r>
            <a:r>
              <a:rPr lang="en-US" sz="3200" dirty="0" smtClean="0">
                <a:cs typeface="B Nazanin" panose="00000400000000000000" pitchFamily="2" charset="-78"/>
              </a:rPr>
              <a:t>SDI</a:t>
            </a:r>
            <a:r>
              <a:rPr lang="fa-IR" sz="3200" dirty="0" smtClean="0">
                <a:cs typeface="B Nazanin" panose="00000400000000000000" pitchFamily="2" charset="-78"/>
              </a:rPr>
              <a:t> استان با هماهنگی سازمان نقشه برداری کشور انجام گیرد.</a:t>
            </a:r>
          </a:p>
          <a:p>
            <a:pPr algn="just" rtl="1"/>
            <a:endParaRPr lang="fa-IR" sz="3200" dirty="0" smtClean="0">
              <a:cs typeface="B Nazanin" panose="00000400000000000000" pitchFamily="2" charset="-78"/>
            </a:endParaRPr>
          </a:p>
          <a:p>
            <a:pPr marL="457200" indent="-457200" algn="just" rtl="1">
              <a:buFont typeface="Wingdings" panose="05000000000000000000" pitchFamily="2" charset="2"/>
              <a:buChar char="q"/>
            </a:pPr>
            <a:r>
              <a:rPr lang="fa-IR" sz="3200" dirty="0" smtClean="0">
                <a:cs typeface="B Nazanin" panose="00000400000000000000" pitchFamily="2" charset="-78"/>
              </a:rPr>
              <a:t>ابلاغ برنامه های نقشه </a:t>
            </a:r>
            <a:r>
              <a:rPr lang="fa-IR" sz="3200" dirty="0">
                <a:cs typeface="B Nazanin" panose="00000400000000000000" pitchFamily="2" charset="-78"/>
              </a:rPr>
              <a:t>و اطلاعات مکانی </a:t>
            </a:r>
            <a:r>
              <a:rPr lang="fa-IR" sz="3200" dirty="0" smtClean="0">
                <a:cs typeface="B Nazanin" panose="00000400000000000000" pitchFamily="2" charset="-78"/>
              </a:rPr>
              <a:t>هر استان </a:t>
            </a:r>
            <a:r>
              <a:rPr lang="fa-IR" sz="3200" dirty="0">
                <a:cs typeface="B Nazanin" panose="00000400000000000000" pitchFamily="2" charset="-78"/>
              </a:rPr>
              <a:t>در </a:t>
            </a:r>
            <a:r>
              <a:rPr lang="fa-IR" sz="3200" dirty="0" smtClean="0">
                <a:cs typeface="B Nazanin" panose="00000400000000000000" pitchFamily="2" charset="-78"/>
              </a:rPr>
              <a:t>سال۱۴۰۲</a:t>
            </a:r>
          </a:p>
        </p:txBody>
      </p:sp>
      <p:pic>
        <p:nvPicPr>
          <p:cNvPr id="5" name="Picture 4"/>
          <p:cNvPicPr>
            <a:picLocks noChangeAspect="1"/>
          </p:cNvPicPr>
          <p:nvPr/>
        </p:nvPicPr>
        <p:blipFill>
          <a:blip r:embed="rId2"/>
          <a:stretch>
            <a:fillRect/>
          </a:stretch>
        </p:blipFill>
        <p:spPr>
          <a:xfrm>
            <a:off x="0" y="1899462"/>
            <a:ext cx="4120738" cy="4958538"/>
          </a:xfrm>
          <a:prstGeom prst="rect">
            <a:avLst/>
          </a:prstGeom>
        </p:spPr>
      </p:pic>
    </p:spTree>
    <p:extLst>
      <p:ext uri="{BB962C8B-B14F-4D97-AF65-F5344CB8AC3E}">
        <p14:creationId xmlns:p14="http://schemas.microsoft.com/office/powerpoint/2010/main" val="2337147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9136" y="364968"/>
            <a:ext cx="11201992" cy="332398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3000" b="1" i="0" u="none" strike="noStrike" kern="1200" cap="none" spc="0" normalizeH="0" baseline="0" noProof="0" dirty="0" smtClean="0">
              <a:ln>
                <a:noFill/>
              </a:ln>
              <a:solidFill>
                <a:prstClr val="black"/>
              </a:solidFill>
              <a:effectLst/>
              <a:uLnTx/>
              <a:uFillTx/>
              <a:latin typeface="Calibri"/>
              <a:ea typeface="+mn-ea"/>
              <a:cs typeface="B Nazanin" panose="000004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fa-IR" sz="3000" b="1" dirty="0">
              <a:solidFill>
                <a:prstClr val="black"/>
              </a:solidFill>
              <a:latin typeface="Calibri"/>
              <a:cs typeface="B Nazanin" panose="000004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3000" b="1" i="0" u="none" strike="noStrike" kern="1200" cap="none" spc="0" normalizeH="0" baseline="0" noProof="0" dirty="0" smtClean="0">
              <a:ln>
                <a:noFill/>
              </a:ln>
              <a:solidFill>
                <a:prstClr val="black"/>
              </a:solidFill>
              <a:effectLst/>
              <a:uLnTx/>
              <a:uFillTx/>
              <a:latin typeface="Calibri"/>
              <a:ea typeface="+mn-ea"/>
              <a:cs typeface="B Nazanin" panose="000004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fa-IR" sz="3000" b="1" dirty="0">
              <a:solidFill>
                <a:prstClr val="black"/>
              </a:solidFill>
              <a:latin typeface="Calibri"/>
              <a:cs typeface="B Nazanin" panose="000004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3000" b="1" i="0" u="none" strike="noStrike" kern="1200" cap="none" spc="0" normalizeH="0" baseline="0" noProof="0" dirty="0" smtClean="0">
              <a:ln>
                <a:noFill/>
              </a:ln>
              <a:solidFill>
                <a:prstClr val="black"/>
              </a:solidFill>
              <a:effectLst/>
              <a:uLnTx/>
              <a:uFillTx/>
              <a:latin typeface="Calibri"/>
              <a:ea typeface="+mn-ea"/>
              <a:cs typeface="B Nazanin" panose="000004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6000" b="1" i="0" u="none" strike="noStrike" kern="1200" cap="none" spc="0" normalizeH="0" baseline="0" noProof="0" dirty="0" smtClean="0">
                <a:ln>
                  <a:noFill/>
                </a:ln>
                <a:solidFill>
                  <a:prstClr val="black"/>
                </a:solidFill>
                <a:effectLst/>
                <a:uLnTx/>
                <a:uFillTx/>
                <a:latin typeface="Calibri"/>
                <a:ea typeface="+mn-ea"/>
                <a:cs typeface="B Nazanin" panose="00000400000000000000" pitchFamily="2" charset="-78"/>
              </a:rPr>
              <a:t>باتشکر از توجه</a:t>
            </a:r>
            <a:r>
              <a:rPr kumimoji="0" lang="fa-IR" sz="6000" b="1" i="0" u="none" strike="noStrike" kern="1200" cap="none" spc="0" normalizeH="0" noProof="0" dirty="0" smtClean="0">
                <a:ln>
                  <a:noFill/>
                </a:ln>
                <a:solidFill>
                  <a:prstClr val="black"/>
                </a:solidFill>
                <a:effectLst/>
                <a:uLnTx/>
                <a:uFillTx/>
                <a:latin typeface="Calibri"/>
                <a:ea typeface="+mn-ea"/>
                <a:cs typeface="B Nazanin" panose="00000400000000000000" pitchFamily="2" charset="-78"/>
              </a:rPr>
              <a:t> شما</a:t>
            </a:r>
            <a:endParaRPr kumimoji="0" lang="fa-IR" sz="6000" b="1" i="0" u="none" strike="noStrike" kern="1200" cap="none" spc="0" normalizeH="0" baseline="0" noProof="0" dirty="0" smtClean="0">
              <a:ln>
                <a:noFill/>
              </a:ln>
              <a:solidFill>
                <a:prstClr val="black"/>
              </a:solidFill>
              <a:effectLst/>
              <a:uLnTx/>
              <a:uFillTx/>
              <a:latin typeface="Calibri"/>
              <a:ea typeface="+mn-ea"/>
              <a:cs typeface="B Nazanin" panose="00000400000000000000" pitchFamily="2" charset="-78"/>
            </a:endParaRPr>
          </a:p>
        </p:txBody>
      </p:sp>
    </p:spTree>
    <p:extLst>
      <p:ext uri="{BB962C8B-B14F-4D97-AF65-F5344CB8AC3E}">
        <p14:creationId xmlns:p14="http://schemas.microsoft.com/office/powerpoint/2010/main" val="3080305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705" y="714103"/>
            <a:ext cx="10786357" cy="553998"/>
          </a:xfrm>
          <a:prstGeom prst="rect">
            <a:avLst/>
          </a:prstGeom>
          <a:noFill/>
        </p:spPr>
        <p:txBody>
          <a:bodyPr wrap="square" rtlCol="0">
            <a:spAutoFit/>
          </a:bodyPr>
          <a:lstStyle/>
          <a:p>
            <a:pPr algn="just" rtl="1"/>
            <a:r>
              <a:rPr lang="fa-IR" sz="3000" b="1" dirty="0" smtClean="0">
                <a:solidFill>
                  <a:schemeClr val="accent1">
                    <a:lumMod val="75000"/>
                  </a:schemeClr>
                </a:solidFill>
                <a:cs typeface="B Nazanin" panose="00000400000000000000" pitchFamily="2" charset="-78"/>
              </a:rPr>
              <a:t>اقدامات سازمان نقشه برداری کشور</a:t>
            </a:r>
            <a:endParaRPr lang="fa-IR" sz="3000" b="1" dirty="0" smtClean="0">
              <a:solidFill>
                <a:schemeClr val="accent1">
                  <a:lumMod val="75000"/>
                </a:schemeClr>
              </a:solidFill>
              <a:cs typeface="B Nazanin" panose="00000400000000000000" pitchFamily="2" charset="-78"/>
            </a:endParaRPr>
          </a:p>
        </p:txBody>
      </p:sp>
      <p:sp>
        <p:nvSpPr>
          <p:cNvPr id="6" name="TextBox 5"/>
          <p:cNvSpPr txBox="1"/>
          <p:nvPr/>
        </p:nvSpPr>
        <p:spPr>
          <a:xfrm>
            <a:off x="4744186" y="1585421"/>
            <a:ext cx="7214655" cy="4462760"/>
          </a:xfrm>
          <a:prstGeom prst="rect">
            <a:avLst/>
          </a:prstGeom>
          <a:noFill/>
        </p:spPr>
        <p:txBody>
          <a:bodyPr wrap="square" rtlCol="0">
            <a:spAutoFit/>
          </a:bodyPr>
          <a:lstStyle/>
          <a:p>
            <a:pPr marL="457200" indent="-457200" algn="just" rtl="1">
              <a:buFont typeface="Wingdings" panose="05000000000000000000" pitchFamily="2" charset="2"/>
              <a:buChar char="q"/>
            </a:pPr>
            <a:r>
              <a:rPr lang="fa-IR" sz="3200" dirty="0" smtClean="0">
                <a:cs typeface="B Nazanin" panose="00000400000000000000" pitchFamily="2" charset="-78"/>
              </a:rPr>
              <a:t>تدوین و ابلاغ ضوابط </a:t>
            </a:r>
            <a:r>
              <a:rPr lang="fa-IR" sz="3200" dirty="0">
                <a:cs typeface="B Nazanin" panose="00000400000000000000" pitchFamily="2" charset="-78"/>
              </a:rPr>
              <a:t>اجرایی </a:t>
            </a:r>
            <a:r>
              <a:rPr lang="fa-IR" sz="3200" dirty="0" smtClean="0">
                <a:cs typeface="B Nazanin" panose="00000400000000000000" pitchFamily="2" charset="-78"/>
              </a:rPr>
              <a:t>بند(28) با </a:t>
            </a:r>
            <a:r>
              <a:rPr lang="fa-IR" sz="3200" dirty="0">
                <a:cs typeface="B Nazanin" panose="00000400000000000000" pitchFamily="2" charset="-78"/>
              </a:rPr>
              <a:t>هدف ایجاد هماهنگی </a:t>
            </a:r>
            <a:r>
              <a:rPr lang="fa-IR" sz="3200" dirty="0" smtClean="0">
                <a:cs typeface="B Nazanin" panose="00000400000000000000" pitchFamily="2" charset="-78"/>
              </a:rPr>
              <a:t>و ساماندهی </a:t>
            </a:r>
            <a:r>
              <a:rPr lang="fa-IR" sz="3200" dirty="0">
                <a:cs typeface="B Nazanin" panose="00000400000000000000" pitchFamily="2" charset="-78"/>
              </a:rPr>
              <a:t>اعتبارات و حذف </a:t>
            </a:r>
            <a:r>
              <a:rPr lang="fa-IR" sz="3200" dirty="0" smtClean="0">
                <a:cs typeface="B Nazanin" panose="00000400000000000000" pitchFamily="2" charset="-78"/>
              </a:rPr>
              <a:t>موازی کاری </a:t>
            </a:r>
            <a:r>
              <a:rPr lang="fa-IR" sz="3200" dirty="0">
                <a:cs typeface="B Nazanin" panose="00000400000000000000" pitchFamily="2" charset="-78"/>
              </a:rPr>
              <a:t>در حوزه نقشه و اطلاعات مکانی در سطح </a:t>
            </a:r>
            <a:r>
              <a:rPr lang="fa-IR" sz="3200" dirty="0" smtClean="0">
                <a:cs typeface="B Nazanin" panose="00000400000000000000" pitchFamily="2" charset="-78"/>
              </a:rPr>
              <a:t>استان ها.(نامه شماره 8846-1402 مورخ 1402/05/24)</a:t>
            </a:r>
          </a:p>
          <a:p>
            <a:pPr marL="457200" indent="-457200" algn="just" rtl="1">
              <a:buFont typeface="Wingdings" panose="05000000000000000000" pitchFamily="2" charset="2"/>
              <a:buChar char="q"/>
            </a:pPr>
            <a:r>
              <a:rPr lang="fa-IR" sz="3200" dirty="0" smtClean="0">
                <a:cs typeface="B Nazanin" panose="00000400000000000000" pitchFamily="2" charset="-78"/>
              </a:rPr>
              <a:t>درخواست معرفی برنامه و طرح های برنامه </a:t>
            </a:r>
            <a:r>
              <a:rPr lang="fa-IR" sz="3200" dirty="0">
                <a:cs typeface="B Nazanin" panose="00000400000000000000" pitchFamily="2" charset="-78"/>
              </a:rPr>
              <a:t>ریزی نقشه و اطلاعات مکانی استان در سال ۱۴۰۱ </a:t>
            </a:r>
            <a:r>
              <a:rPr lang="fa-IR" sz="3200" dirty="0" smtClean="0">
                <a:cs typeface="B Nazanin" panose="00000400000000000000" pitchFamily="2" charset="-78"/>
              </a:rPr>
              <a:t>و 1402</a:t>
            </a:r>
          </a:p>
          <a:p>
            <a:pPr marL="457200" indent="-457200" algn="just" rtl="1">
              <a:buFont typeface="Wingdings" panose="05000000000000000000" pitchFamily="2" charset="2"/>
              <a:buChar char="q"/>
            </a:pPr>
            <a:r>
              <a:rPr lang="fa-IR" sz="3200" dirty="0" smtClean="0">
                <a:cs typeface="B Nazanin" panose="00000400000000000000" pitchFamily="2" charset="-78"/>
              </a:rPr>
              <a:t>درخواست معرفی و قرارداد های نقشه و اطلاعات مکانی استان در سال 1402 و 1402</a:t>
            </a:r>
          </a:p>
          <a:p>
            <a:pPr algn="just" rtl="1"/>
            <a:endParaRPr lang="fa-IR" sz="2800" dirty="0" smtClean="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8600" y="1056905"/>
            <a:ext cx="4092288" cy="5806153"/>
          </a:xfrm>
          <a:prstGeom prst="rect">
            <a:avLst/>
          </a:prstGeom>
        </p:spPr>
      </p:pic>
      <p:pic>
        <p:nvPicPr>
          <p:cNvPr id="4" name="Picture 3"/>
          <p:cNvPicPr>
            <a:picLocks noChangeAspect="1"/>
          </p:cNvPicPr>
          <p:nvPr/>
        </p:nvPicPr>
        <p:blipFill>
          <a:blip r:embed="rId3"/>
          <a:stretch>
            <a:fillRect/>
          </a:stretch>
        </p:blipFill>
        <p:spPr>
          <a:xfrm>
            <a:off x="430153" y="1056905"/>
            <a:ext cx="3903866" cy="5547246"/>
          </a:xfrm>
          <a:prstGeom prst="rect">
            <a:avLst/>
          </a:prstGeom>
        </p:spPr>
      </p:pic>
      <p:pic>
        <p:nvPicPr>
          <p:cNvPr id="7" name="Picture 6"/>
          <p:cNvPicPr>
            <a:picLocks noChangeAspect="1"/>
          </p:cNvPicPr>
          <p:nvPr/>
        </p:nvPicPr>
        <p:blipFill>
          <a:blip r:embed="rId4"/>
          <a:stretch>
            <a:fillRect/>
          </a:stretch>
        </p:blipFill>
        <p:spPr>
          <a:xfrm>
            <a:off x="812284" y="714103"/>
            <a:ext cx="3973890" cy="5739200"/>
          </a:xfrm>
          <a:prstGeom prst="rect">
            <a:avLst/>
          </a:prstGeom>
        </p:spPr>
      </p:pic>
    </p:spTree>
    <p:extLst>
      <p:ext uri="{BB962C8B-B14F-4D97-AF65-F5344CB8AC3E}">
        <p14:creationId xmlns:p14="http://schemas.microsoft.com/office/powerpoint/2010/main" val="2725037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705" y="84709"/>
            <a:ext cx="10786357" cy="553998"/>
          </a:xfrm>
          <a:prstGeom prst="rect">
            <a:avLst/>
          </a:prstGeom>
          <a:noFill/>
        </p:spPr>
        <p:txBody>
          <a:bodyPr wrap="square" rtlCol="0">
            <a:spAutoFit/>
          </a:bodyPr>
          <a:lstStyle/>
          <a:p>
            <a:pPr algn="just" rtl="1"/>
            <a:r>
              <a:rPr lang="fa-IR" sz="3000" b="1" dirty="0" smtClean="0">
                <a:solidFill>
                  <a:schemeClr val="accent1">
                    <a:lumMod val="75000"/>
                  </a:schemeClr>
                </a:solidFill>
                <a:cs typeface="B Nazanin" panose="00000400000000000000" pitchFamily="2" charset="-78"/>
              </a:rPr>
              <a:t>اقدامات سازمان نقشه برداری کشور</a:t>
            </a:r>
            <a:endParaRPr lang="fa-IR" sz="3000" b="1" dirty="0" smtClean="0">
              <a:solidFill>
                <a:schemeClr val="accent1">
                  <a:lumMod val="75000"/>
                </a:schemeClr>
              </a:solidFill>
              <a:cs typeface="B Nazanin" panose="00000400000000000000" pitchFamily="2" charset="-78"/>
            </a:endParaRPr>
          </a:p>
        </p:txBody>
      </p:sp>
      <p:sp>
        <p:nvSpPr>
          <p:cNvPr id="3" name="Rectangle 2"/>
          <p:cNvSpPr/>
          <p:nvPr/>
        </p:nvSpPr>
        <p:spPr>
          <a:xfrm>
            <a:off x="439388" y="677345"/>
            <a:ext cx="10901548" cy="800219"/>
          </a:xfrm>
          <a:prstGeom prst="rect">
            <a:avLst/>
          </a:prstGeom>
        </p:spPr>
        <p:txBody>
          <a:bodyPr wrap="square">
            <a:spAutoFit/>
          </a:bodyPr>
          <a:lstStyle/>
          <a:p>
            <a:pPr algn="r" rtl="1">
              <a:lnSpc>
                <a:spcPct val="115000"/>
              </a:lnSpc>
              <a:spcAft>
                <a:spcPts val="0"/>
              </a:spcAft>
              <a:tabLst>
                <a:tab pos="397510" algn="l"/>
                <a:tab pos="2409825" algn="l"/>
              </a:tabLst>
            </a:pPr>
            <a:r>
              <a:rPr lang="fa-IR" sz="2800" b="1" dirty="0">
                <a:latin typeface="Times New Roman" panose="02020603050405020304" pitchFamily="18" charset="0"/>
                <a:ea typeface="Calibri" panose="020F0502020204030204" pitchFamily="34" charset="0"/>
                <a:cs typeface="B Nazanin" panose="00000400000000000000" pitchFamily="2" charset="-78"/>
              </a:rPr>
              <a:t>الف- وضعیت اعتبارات دستگاههای اجرایی استان در برنامه </a:t>
            </a:r>
            <a:r>
              <a:rPr lang="fa-IR" sz="4000" dirty="0">
                <a:cs typeface="B Nazanin" panose="00000400000000000000" pitchFamily="2" charset="-78"/>
              </a:rPr>
              <a:t>های</a:t>
            </a:r>
            <a:r>
              <a:rPr lang="fa-IR" sz="2800" b="1" dirty="0">
                <a:latin typeface="Times New Roman" panose="02020603050405020304" pitchFamily="18" charset="0"/>
                <a:ea typeface="Calibri" panose="020F0502020204030204" pitchFamily="34" charset="0"/>
                <a:cs typeface="B Nazanin" panose="00000400000000000000" pitchFamily="2" charset="-78"/>
              </a:rPr>
              <a:t> نقشه و اطلاعات مکانی</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439388" y="3918857"/>
            <a:ext cx="10901548" cy="2390652"/>
          </a:xfrm>
          <a:prstGeom prst="rect">
            <a:avLst/>
          </a:prstGeom>
        </p:spPr>
      </p:pic>
      <p:pic>
        <p:nvPicPr>
          <p:cNvPr id="10" name="Picture 9"/>
          <p:cNvPicPr>
            <a:picLocks noChangeAspect="1"/>
          </p:cNvPicPr>
          <p:nvPr/>
        </p:nvPicPr>
        <p:blipFill>
          <a:blip r:embed="rId3"/>
          <a:stretch>
            <a:fillRect/>
          </a:stretch>
        </p:blipFill>
        <p:spPr>
          <a:xfrm>
            <a:off x="439389" y="1413161"/>
            <a:ext cx="10901548" cy="2331035"/>
          </a:xfrm>
          <a:prstGeom prst="rect">
            <a:avLst/>
          </a:prstGeom>
        </p:spPr>
      </p:pic>
    </p:spTree>
    <p:extLst>
      <p:ext uri="{BB962C8B-B14F-4D97-AF65-F5344CB8AC3E}">
        <p14:creationId xmlns:p14="http://schemas.microsoft.com/office/powerpoint/2010/main" val="816802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705" y="84709"/>
            <a:ext cx="10786357" cy="553998"/>
          </a:xfrm>
          <a:prstGeom prst="rect">
            <a:avLst/>
          </a:prstGeom>
          <a:noFill/>
        </p:spPr>
        <p:txBody>
          <a:bodyPr wrap="square" rtlCol="0">
            <a:spAutoFit/>
          </a:bodyPr>
          <a:lstStyle/>
          <a:p>
            <a:pPr algn="just" rtl="1"/>
            <a:r>
              <a:rPr lang="fa-IR" sz="3000" b="1" dirty="0" smtClean="0">
                <a:solidFill>
                  <a:schemeClr val="accent1">
                    <a:lumMod val="75000"/>
                  </a:schemeClr>
                </a:solidFill>
                <a:cs typeface="B Nazanin" panose="00000400000000000000" pitchFamily="2" charset="-78"/>
              </a:rPr>
              <a:t>اقدامات سازمان نقشه برداری کشور</a:t>
            </a:r>
            <a:endParaRPr lang="fa-IR" sz="3000" b="1" dirty="0" smtClean="0">
              <a:solidFill>
                <a:schemeClr val="accent1">
                  <a:lumMod val="75000"/>
                </a:schemeClr>
              </a:solidFill>
              <a:cs typeface="B Nazanin" panose="00000400000000000000" pitchFamily="2" charset="-78"/>
            </a:endParaRPr>
          </a:p>
        </p:txBody>
      </p:sp>
      <p:sp>
        <p:nvSpPr>
          <p:cNvPr id="4" name="Rectangle 3"/>
          <p:cNvSpPr/>
          <p:nvPr/>
        </p:nvSpPr>
        <p:spPr>
          <a:xfrm>
            <a:off x="3637719" y="599110"/>
            <a:ext cx="7805343" cy="587853"/>
          </a:xfrm>
          <a:prstGeom prst="rect">
            <a:avLst/>
          </a:prstGeom>
        </p:spPr>
        <p:txBody>
          <a:bodyPr wrap="none">
            <a:spAutoFit/>
          </a:bodyPr>
          <a:lstStyle/>
          <a:p>
            <a:pPr algn="just" rtl="1">
              <a:lnSpc>
                <a:spcPct val="115000"/>
              </a:lnSpc>
              <a:spcAft>
                <a:spcPts val="0"/>
              </a:spcAft>
              <a:tabLst>
                <a:tab pos="2409825" algn="l"/>
              </a:tabLst>
            </a:pPr>
            <a:r>
              <a:rPr lang="fa-IR" sz="2800" b="1" dirty="0">
                <a:latin typeface="Times New Roman" panose="02020603050405020304" pitchFamily="18" charset="0"/>
                <a:ea typeface="Calibri" panose="020F0502020204030204" pitchFamily="34" charset="0"/>
                <a:cs typeface="B Nazanin" panose="00000400000000000000" pitchFamily="2" charset="-78"/>
              </a:rPr>
              <a:t>ب- وضعیت قرارداد ( پروژه‌های ) نقشه و اطلاعات مکانی استان</a:t>
            </a:r>
            <a:endParaRPr lang="en-US" sz="2800" b="1" dirty="0">
              <a:latin typeface="Times New Roman" panose="02020603050405020304" pitchFamily="18" charset="0"/>
              <a:ea typeface="Calibri" panose="020F0502020204030204" pitchFamily="34" charset="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0" y="2173184"/>
            <a:ext cx="12191999" cy="3277590"/>
          </a:xfrm>
          <a:prstGeom prst="rect">
            <a:avLst/>
          </a:prstGeom>
        </p:spPr>
      </p:pic>
    </p:spTree>
    <p:extLst>
      <p:ext uri="{BB962C8B-B14F-4D97-AF65-F5344CB8AC3E}">
        <p14:creationId xmlns:p14="http://schemas.microsoft.com/office/powerpoint/2010/main" val="1808244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705" y="84709"/>
            <a:ext cx="10786357" cy="553998"/>
          </a:xfrm>
          <a:prstGeom prst="rect">
            <a:avLst/>
          </a:prstGeom>
          <a:noFill/>
        </p:spPr>
        <p:txBody>
          <a:bodyPr wrap="square" rtlCol="0">
            <a:spAutoFit/>
          </a:bodyPr>
          <a:lstStyle/>
          <a:p>
            <a:pPr algn="just" rtl="1"/>
            <a:r>
              <a:rPr lang="fa-IR" sz="3000" b="1" dirty="0" smtClean="0">
                <a:solidFill>
                  <a:schemeClr val="accent1">
                    <a:lumMod val="75000"/>
                  </a:schemeClr>
                </a:solidFill>
                <a:cs typeface="B Nazanin" panose="00000400000000000000" pitchFamily="2" charset="-78"/>
              </a:rPr>
              <a:t>اقدامات سازمان نقشه برداری کشور</a:t>
            </a:r>
            <a:endParaRPr lang="fa-IR" sz="3000" b="1" dirty="0" smtClean="0">
              <a:solidFill>
                <a:schemeClr val="accent1">
                  <a:lumMod val="75000"/>
                </a:schemeClr>
              </a:solidFill>
              <a:cs typeface="B Nazanin" panose="00000400000000000000" pitchFamily="2" charset="-78"/>
            </a:endParaRPr>
          </a:p>
        </p:txBody>
      </p:sp>
      <p:sp>
        <p:nvSpPr>
          <p:cNvPr id="6" name="TextBox 5"/>
          <p:cNvSpPr txBox="1"/>
          <p:nvPr/>
        </p:nvSpPr>
        <p:spPr>
          <a:xfrm>
            <a:off x="463139" y="599765"/>
            <a:ext cx="11151326" cy="1384995"/>
          </a:xfrm>
          <a:prstGeom prst="rect">
            <a:avLst/>
          </a:prstGeom>
          <a:noFill/>
        </p:spPr>
        <p:txBody>
          <a:bodyPr wrap="square" rtlCol="0">
            <a:spAutoFit/>
          </a:bodyPr>
          <a:lstStyle/>
          <a:p>
            <a:pPr marL="457200" indent="-457200" algn="just" rtl="1">
              <a:buFont typeface="Wingdings" panose="05000000000000000000" pitchFamily="2" charset="2"/>
              <a:buChar char="q"/>
            </a:pPr>
            <a:r>
              <a:rPr lang="fa-IR" sz="2800" dirty="0" smtClean="0">
                <a:cs typeface="B Nazanin" panose="00000400000000000000" pitchFamily="2" charset="-78"/>
              </a:rPr>
              <a:t>توسعه سامانه </a:t>
            </a:r>
            <a:r>
              <a:rPr lang="en-US" sz="2800" dirty="0" err="1" smtClean="0">
                <a:cs typeface="B Nazanin" panose="00000400000000000000" pitchFamily="2" charset="-78"/>
              </a:rPr>
              <a:t>IranSDI</a:t>
            </a:r>
            <a:r>
              <a:rPr lang="fa-IR" sz="2800" dirty="0" smtClean="0">
                <a:cs typeface="B Nazanin" panose="00000400000000000000" pitchFamily="2" charset="-78"/>
              </a:rPr>
              <a:t> و ایجاد امکان تکمیل فرم های مرتبط با گزارش های درخواستی سازمان بصورت مکانیزه از طریق آدرس :</a:t>
            </a:r>
          </a:p>
          <a:p>
            <a:pPr algn="ctr" rtl="1"/>
            <a:r>
              <a:rPr lang="fa-IR" sz="2800" dirty="0" smtClean="0">
                <a:cs typeface="B Nazanin" panose="00000400000000000000" pitchFamily="2" charset="-78"/>
              </a:rPr>
              <a:t> </a:t>
            </a:r>
            <a:r>
              <a:rPr lang="en-US" sz="2800" dirty="0" err="1" smtClean="0">
                <a:cs typeface="B Nazanin" panose="00000400000000000000" pitchFamily="2" charset="-78"/>
              </a:rPr>
              <a:t>html.ostan</a:t>
            </a:r>
            <a:r>
              <a:rPr lang="en-US" sz="2800" dirty="0" smtClean="0">
                <a:cs typeface="B Nazanin" panose="00000400000000000000" pitchFamily="2" charset="-78"/>
              </a:rPr>
              <a:t>/</a:t>
            </a:r>
            <a:r>
              <a:rPr lang="en-US" sz="2800" dirty="0" err="1" smtClean="0">
                <a:cs typeface="B Nazanin" panose="00000400000000000000" pitchFamily="2" charset="-78"/>
              </a:rPr>
              <a:t>fahm</a:t>
            </a:r>
            <a:r>
              <a:rPr lang="en-US" sz="2800" dirty="0" smtClean="0">
                <a:cs typeface="B Nazanin" panose="00000400000000000000" pitchFamily="2" charset="-78"/>
              </a:rPr>
              <a:t>/</a:t>
            </a:r>
            <a:r>
              <a:rPr lang="en-US" sz="2800" dirty="0" err="1" smtClean="0">
                <a:cs typeface="B Nazanin" panose="00000400000000000000" pitchFamily="2" charset="-78"/>
              </a:rPr>
              <a:t>PDF_Form</a:t>
            </a:r>
            <a:r>
              <a:rPr lang="en-US" sz="2800" dirty="0" smtClean="0">
                <a:cs typeface="B Nazanin" panose="00000400000000000000" pitchFamily="2" charset="-78"/>
              </a:rPr>
              <a:t>/</a:t>
            </a:r>
            <a:r>
              <a:rPr lang="en-US" sz="2800" dirty="0" err="1" smtClean="0">
                <a:cs typeface="B Nazanin" panose="00000400000000000000" pitchFamily="2" charset="-78"/>
              </a:rPr>
              <a:t>ir.gov.ncc.iransdi</a:t>
            </a:r>
            <a:r>
              <a:rPr lang="en-US" sz="2800" dirty="0">
                <a:cs typeface="B Nazanin" panose="00000400000000000000" pitchFamily="2" charset="-78"/>
              </a:rPr>
              <a:t>://</a:t>
            </a:r>
            <a:r>
              <a:rPr lang="en-US" sz="2800" dirty="0" smtClean="0">
                <a:cs typeface="B Nazanin" panose="00000400000000000000" pitchFamily="2" charset="-78"/>
              </a:rPr>
              <a:t>https</a:t>
            </a:r>
            <a:endParaRPr lang="fa-IR" sz="2800" dirty="0" smtClean="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83125" y="1979302"/>
            <a:ext cx="7018319" cy="4795573"/>
          </a:xfrm>
          <a:prstGeom prst="rect">
            <a:avLst/>
          </a:prstGeom>
        </p:spPr>
      </p:pic>
      <p:pic>
        <p:nvPicPr>
          <p:cNvPr id="8" name="Picture 7"/>
          <p:cNvPicPr>
            <a:picLocks noChangeAspect="1"/>
          </p:cNvPicPr>
          <p:nvPr/>
        </p:nvPicPr>
        <p:blipFill>
          <a:blip r:embed="rId3"/>
          <a:stretch>
            <a:fillRect/>
          </a:stretch>
        </p:blipFill>
        <p:spPr>
          <a:xfrm>
            <a:off x="8348354" y="2066306"/>
            <a:ext cx="3805290" cy="4658520"/>
          </a:xfrm>
          <a:prstGeom prst="rect">
            <a:avLst/>
          </a:prstGeom>
        </p:spPr>
      </p:pic>
    </p:spTree>
    <p:extLst>
      <p:ext uri="{BB962C8B-B14F-4D97-AF65-F5344CB8AC3E}">
        <p14:creationId xmlns:p14="http://schemas.microsoft.com/office/powerpoint/2010/main" val="2939104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26510"/>
            <a:ext cx="11920453" cy="553998"/>
          </a:xfrm>
          <a:prstGeom prst="rect">
            <a:avLst/>
          </a:prstGeom>
          <a:noFill/>
        </p:spPr>
        <p:txBody>
          <a:bodyPr wrap="square" rtlCol="0">
            <a:spAutoFit/>
          </a:bodyPr>
          <a:lstStyle/>
          <a:p>
            <a:pPr algn="just" rtl="1"/>
            <a:r>
              <a:rPr lang="fa-IR" sz="3000" b="1" dirty="0" smtClean="0">
                <a:solidFill>
                  <a:schemeClr val="accent2">
                    <a:lumMod val="75000"/>
                  </a:schemeClr>
                </a:solidFill>
                <a:cs typeface="B Nazanin" panose="00000400000000000000" pitchFamily="2" charset="-78"/>
              </a:rPr>
              <a:t>بخش وضعیت </a:t>
            </a:r>
            <a:r>
              <a:rPr lang="fa-IR" sz="3000" b="1" dirty="0">
                <a:solidFill>
                  <a:schemeClr val="accent2">
                    <a:lumMod val="75000"/>
                  </a:schemeClr>
                </a:solidFill>
                <a:cs typeface="B Nazanin" panose="00000400000000000000" pitchFamily="2" charset="-78"/>
              </a:rPr>
              <a:t>اعتبارات سایر دستگاه های اجرایی استان : </a:t>
            </a:r>
          </a:p>
        </p:txBody>
      </p:sp>
      <p:graphicFrame>
        <p:nvGraphicFramePr>
          <p:cNvPr id="7" name="Table 6"/>
          <p:cNvGraphicFramePr>
            <a:graphicFrameLocks noGrp="1"/>
          </p:cNvGraphicFramePr>
          <p:nvPr>
            <p:extLst/>
          </p:nvPr>
        </p:nvGraphicFramePr>
        <p:xfrm>
          <a:off x="0" y="3007514"/>
          <a:ext cx="12192001" cy="3602241"/>
        </p:xfrm>
        <a:graphic>
          <a:graphicData uri="http://schemas.openxmlformats.org/drawingml/2006/table">
            <a:tbl>
              <a:tblPr firstRow="1" bandRow="1">
                <a:tableStyleId>{5C22544A-7EE6-4342-B048-85BDC9FD1C3A}</a:tableStyleId>
              </a:tblPr>
              <a:tblGrid>
                <a:gridCol w="4044891">
                  <a:extLst>
                    <a:ext uri="{9D8B030D-6E8A-4147-A177-3AD203B41FA5}">
                      <a16:colId xmlns:a16="http://schemas.microsoft.com/office/drawing/2014/main" val="3449503871"/>
                    </a:ext>
                  </a:extLst>
                </a:gridCol>
                <a:gridCol w="3887882">
                  <a:extLst>
                    <a:ext uri="{9D8B030D-6E8A-4147-A177-3AD203B41FA5}">
                      <a16:colId xmlns:a16="http://schemas.microsoft.com/office/drawing/2014/main" val="692360087"/>
                    </a:ext>
                  </a:extLst>
                </a:gridCol>
                <a:gridCol w="4259228">
                  <a:extLst>
                    <a:ext uri="{9D8B030D-6E8A-4147-A177-3AD203B41FA5}">
                      <a16:colId xmlns:a16="http://schemas.microsoft.com/office/drawing/2014/main" val="840745300"/>
                    </a:ext>
                  </a:extLst>
                </a:gridCol>
              </a:tblGrid>
              <a:tr h="1560081">
                <a:tc>
                  <a:txBody>
                    <a:bodyPr/>
                    <a:lstStyle/>
                    <a:p>
                      <a:pPr algn="ctr" rtl="1"/>
                      <a:r>
                        <a:rPr lang="fa-IR" sz="3200" dirty="0" smtClean="0">
                          <a:cs typeface="B Nazanin" panose="00000400000000000000" pitchFamily="2" charset="-78"/>
                        </a:rPr>
                        <a:t>پیش بینی عملکرد استان ها در سال 1401 </a:t>
                      </a:r>
                      <a:endParaRPr lang="en-US" sz="3200" dirty="0">
                        <a:cs typeface="B Nazanin" panose="00000400000000000000" pitchFamily="2" charset="-78"/>
                      </a:endParaRPr>
                    </a:p>
                  </a:txBody>
                  <a:tcPr/>
                </a:tc>
                <a:tc>
                  <a:txBody>
                    <a:bodyPr/>
                    <a:lstStyle/>
                    <a:p>
                      <a:pPr algn="ctr" rtl="1"/>
                      <a:r>
                        <a:rPr lang="fa-IR" sz="3200" dirty="0" smtClean="0">
                          <a:solidFill>
                            <a:srgbClr val="FF0000"/>
                          </a:solidFill>
                          <a:cs typeface="B Nazanin" panose="00000400000000000000" pitchFamily="2" charset="-78"/>
                        </a:rPr>
                        <a:t>تخصیص اعتبارات تملک</a:t>
                      </a:r>
                      <a:r>
                        <a:rPr lang="fa-IR" sz="3200" baseline="0" dirty="0" smtClean="0">
                          <a:solidFill>
                            <a:srgbClr val="FF0000"/>
                          </a:solidFill>
                          <a:cs typeface="B Nazanin" panose="00000400000000000000" pitchFamily="2" charset="-78"/>
                        </a:rPr>
                        <a:t> سرمایه ای سازمان مدیریت و برنامه ریزی 31 استان در سال 1401</a:t>
                      </a:r>
                      <a:endParaRPr lang="en-US" sz="3200" dirty="0">
                        <a:solidFill>
                          <a:srgbClr val="FF0000"/>
                        </a:solidFill>
                        <a:cs typeface="B Nazanin" panose="00000400000000000000" pitchFamily="2" charset="-78"/>
                      </a:endParaRPr>
                    </a:p>
                  </a:txBody>
                  <a:tcPr/>
                </a:tc>
                <a:tc>
                  <a:txBody>
                    <a:bodyPr/>
                    <a:lstStyle/>
                    <a:p>
                      <a:pPr algn="ctr" rtl="1"/>
                      <a:r>
                        <a:rPr lang="fa-IR" sz="3200" dirty="0" smtClean="0">
                          <a:cs typeface="B Nazanin" panose="00000400000000000000" pitchFamily="2" charset="-78"/>
                        </a:rPr>
                        <a:t>عملکرد سایر دستگاه ها در سال 1401 بر اساس</a:t>
                      </a:r>
                      <a:r>
                        <a:rPr lang="fa-IR" sz="3200" baseline="0" dirty="0" smtClean="0">
                          <a:cs typeface="B Nazanin" panose="00000400000000000000" pitchFamily="2" charset="-78"/>
                        </a:rPr>
                        <a:t> اطلاعات وارده شده 8 استان</a:t>
                      </a:r>
                      <a:endParaRPr lang="en-US" sz="3200" dirty="0">
                        <a:cs typeface="B Nazanin" panose="00000400000000000000" pitchFamily="2" charset="-78"/>
                      </a:endParaRPr>
                    </a:p>
                  </a:txBody>
                  <a:tcPr/>
                </a:tc>
                <a:extLst>
                  <a:ext uri="{0D108BD9-81ED-4DB2-BD59-A6C34878D82A}">
                    <a16:rowId xmlns:a16="http://schemas.microsoft.com/office/drawing/2014/main" val="116522074"/>
                  </a:ext>
                </a:extLst>
              </a:tr>
              <a:tr h="1560081">
                <a:tc>
                  <a:txBody>
                    <a:bodyPr/>
                    <a:lstStyle/>
                    <a:p>
                      <a:pPr algn="ctr" rtl="1"/>
                      <a:r>
                        <a:rPr lang="fa-IR" sz="3200" b="1" kern="1200" dirty="0" smtClean="0">
                          <a:solidFill>
                            <a:schemeClr val="tx1"/>
                          </a:solidFill>
                          <a:latin typeface="+mn-lt"/>
                          <a:ea typeface="+mn-ea"/>
                          <a:cs typeface="B Nazanin" panose="00000400000000000000" pitchFamily="2" charset="-78"/>
                        </a:rPr>
                        <a:t>1/512/980</a:t>
                      </a:r>
                    </a:p>
                    <a:p>
                      <a:pPr algn="ctr" rtl="1"/>
                      <a:r>
                        <a:rPr lang="fa-IR" sz="3200" b="1" kern="1200" dirty="0" smtClean="0">
                          <a:solidFill>
                            <a:schemeClr val="tx1"/>
                          </a:solidFill>
                          <a:latin typeface="+mn-lt"/>
                          <a:ea typeface="+mn-ea"/>
                          <a:cs typeface="B Nazanin" panose="00000400000000000000" pitchFamily="2" charset="-78"/>
                        </a:rPr>
                        <a:t>میلیون ریال</a:t>
                      </a:r>
                      <a:endParaRPr lang="en-US" sz="3200" b="1" kern="1200" dirty="0">
                        <a:solidFill>
                          <a:schemeClr val="tx1"/>
                        </a:solidFill>
                        <a:latin typeface="+mn-lt"/>
                        <a:ea typeface="+mn-ea"/>
                        <a:cs typeface="B Nazanin" panose="00000400000000000000" pitchFamily="2" charset="-78"/>
                      </a:endParaRPr>
                    </a:p>
                  </a:txBody>
                  <a:tcPr/>
                </a:tc>
                <a:tc>
                  <a:txBody>
                    <a:bodyPr/>
                    <a:lstStyle/>
                    <a:p>
                      <a:pPr marL="0" algn="ctr" defTabSz="914400" rtl="1" eaLnBrk="1" latinLnBrk="0" hangingPunct="1"/>
                      <a:r>
                        <a:rPr lang="fa-IR" sz="3200" b="1" kern="1200" dirty="0" smtClean="0">
                          <a:solidFill>
                            <a:srgbClr val="FF0000"/>
                          </a:solidFill>
                          <a:latin typeface="+mn-lt"/>
                          <a:ea typeface="+mn-ea"/>
                          <a:cs typeface="B Nazanin" panose="00000400000000000000" pitchFamily="2" charset="-78"/>
                        </a:rPr>
                        <a:t>409/715</a:t>
                      </a:r>
                    </a:p>
                    <a:p>
                      <a:pPr marL="0" algn="ctr" defTabSz="914400" rtl="1" eaLnBrk="1" latinLnBrk="0" hangingPunct="1"/>
                      <a:r>
                        <a:rPr lang="fa-IR" sz="3200" b="1" kern="1200" dirty="0" smtClean="0">
                          <a:solidFill>
                            <a:srgbClr val="FF0000"/>
                          </a:solidFill>
                          <a:latin typeface="+mn-lt"/>
                          <a:ea typeface="+mn-ea"/>
                          <a:cs typeface="B Nazanin" panose="00000400000000000000" pitchFamily="2" charset="-78"/>
                        </a:rPr>
                        <a:t>میلیون ریال</a:t>
                      </a:r>
                      <a:endParaRPr lang="en-US" sz="3200" b="1" kern="1200" dirty="0">
                        <a:solidFill>
                          <a:srgbClr val="FF0000"/>
                        </a:solidFill>
                        <a:latin typeface="+mn-lt"/>
                        <a:ea typeface="+mn-ea"/>
                        <a:cs typeface="B Nazanin" panose="00000400000000000000" pitchFamily="2" charset="-78"/>
                      </a:endParaRPr>
                    </a:p>
                  </a:txBody>
                  <a:tcPr/>
                </a:tc>
                <a:tc>
                  <a:txBody>
                    <a:bodyPr/>
                    <a:lstStyle/>
                    <a:p>
                      <a:pPr marL="0" algn="ctr" defTabSz="914400" rtl="1" eaLnBrk="1" latinLnBrk="0" hangingPunct="1"/>
                      <a:r>
                        <a:rPr lang="fa-IR" sz="3200" b="1" kern="1200" dirty="0" smtClean="0">
                          <a:solidFill>
                            <a:schemeClr val="tx1"/>
                          </a:solidFill>
                          <a:latin typeface="+mn-lt"/>
                          <a:ea typeface="+mn-ea"/>
                          <a:cs typeface="B Nazanin" panose="00000400000000000000" pitchFamily="2" charset="-78"/>
                        </a:rPr>
                        <a:t>475/780</a:t>
                      </a:r>
                    </a:p>
                    <a:p>
                      <a:pPr marL="0" algn="ctr" defTabSz="914400" rtl="1" eaLnBrk="1" latinLnBrk="0" hangingPunct="1"/>
                      <a:r>
                        <a:rPr lang="fa-IR" sz="3200" b="1" kern="1200" dirty="0" smtClean="0">
                          <a:solidFill>
                            <a:schemeClr val="tx1"/>
                          </a:solidFill>
                          <a:latin typeface="+mn-lt"/>
                          <a:ea typeface="+mn-ea"/>
                          <a:cs typeface="B Nazanin" panose="00000400000000000000" pitchFamily="2" charset="-78"/>
                        </a:rPr>
                        <a:t>میلیون ریال</a:t>
                      </a:r>
                      <a:endParaRPr lang="en-US" sz="3200" b="1" kern="1200" dirty="0">
                        <a:solidFill>
                          <a:schemeClr val="tx1"/>
                        </a:solidFill>
                        <a:latin typeface="+mn-lt"/>
                        <a:ea typeface="+mn-ea"/>
                        <a:cs typeface="B Nazanin" panose="00000400000000000000" pitchFamily="2" charset="-78"/>
                      </a:endParaRPr>
                    </a:p>
                  </a:txBody>
                  <a:tcPr/>
                </a:tc>
                <a:extLst>
                  <a:ext uri="{0D108BD9-81ED-4DB2-BD59-A6C34878D82A}">
                    <a16:rowId xmlns:a16="http://schemas.microsoft.com/office/drawing/2014/main" val="3783697889"/>
                  </a:ext>
                </a:extLst>
              </a:tr>
            </a:tbl>
          </a:graphicData>
        </a:graphic>
      </p:graphicFrame>
      <p:sp>
        <p:nvSpPr>
          <p:cNvPr id="6" name="TextBox 5"/>
          <p:cNvSpPr txBox="1"/>
          <p:nvPr/>
        </p:nvSpPr>
        <p:spPr>
          <a:xfrm>
            <a:off x="0" y="1000569"/>
            <a:ext cx="12192000" cy="1077218"/>
          </a:xfrm>
          <a:prstGeom prst="rect">
            <a:avLst/>
          </a:prstGeom>
          <a:noFill/>
        </p:spPr>
        <p:txBody>
          <a:bodyPr wrap="square" rtlCol="0">
            <a:spAutoFit/>
          </a:bodyPr>
          <a:lstStyle/>
          <a:p>
            <a:pPr marL="457200" indent="-457200" algn="just" rtl="1">
              <a:buFont typeface="Wingdings" panose="05000000000000000000" pitchFamily="2" charset="2"/>
              <a:buChar char="q"/>
            </a:pPr>
            <a:r>
              <a:rPr lang="fa-IR" sz="3200" dirty="0" smtClean="0">
                <a:cs typeface="B Nazanin" panose="00000400000000000000" pitchFamily="2" charset="-78"/>
              </a:rPr>
              <a:t>فقط 8 استان ورود اطلاعات داشتند و فرم های مربوطه را تکمیل کردند(آذربایجان شرقی، تهران، چهار محال بختیاری، زنجان، سمنان، سیستان و بلوچستان، فارس و قم).</a:t>
            </a:r>
          </a:p>
        </p:txBody>
      </p:sp>
    </p:spTree>
    <p:extLst>
      <p:ext uri="{BB962C8B-B14F-4D97-AF65-F5344CB8AC3E}">
        <p14:creationId xmlns:p14="http://schemas.microsoft.com/office/powerpoint/2010/main" val="3436853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5892"/>
            <a:ext cx="11920453" cy="553998"/>
          </a:xfrm>
          <a:prstGeom prst="rect">
            <a:avLst/>
          </a:prstGeom>
          <a:noFill/>
        </p:spPr>
        <p:txBody>
          <a:bodyPr wrap="square" rtlCol="0">
            <a:spAutoFit/>
          </a:bodyPr>
          <a:lstStyle/>
          <a:p>
            <a:pPr algn="just" rtl="1"/>
            <a:r>
              <a:rPr lang="fa-IR" sz="3000" b="1" dirty="0" smtClean="0">
                <a:solidFill>
                  <a:schemeClr val="accent2">
                    <a:lumMod val="75000"/>
                  </a:schemeClr>
                </a:solidFill>
                <a:cs typeface="B Nazanin" panose="00000400000000000000" pitchFamily="2" charset="-78"/>
              </a:rPr>
              <a:t>بخش وضعیت </a:t>
            </a:r>
            <a:r>
              <a:rPr lang="fa-IR" sz="3000" b="1" dirty="0">
                <a:solidFill>
                  <a:schemeClr val="accent2">
                    <a:lumMod val="75000"/>
                  </a:schemeClr>
                </a:solidFill>
                <a:cs typeface="B Nazanin" panose="00000400000000000000" pitchFamily="2" charset="-78"/>
              </a:rPr>
              <a:t>اعتبارات سایر دستگاه های اجرایی استان : </a:t>
            </a:r>
          </a:p>
        </p:txBody>
      </p:sp>
      <p:sp>
        <p:nvSpPr>
          <p:cNvPr id="6" name="TextBox 5"/>
          <p:cNvSpPr txBox="1"/>
          <p:nvPr/>
        </p:nvSpPr>
        <p:spPr>
          <a:xfrm>
            <a:off x="0" y="1261825"/>
            <a:ext cx="12192000" cy="4524315"/>
          </a:xfrm>
          <a:prstGeom prst="rect">
            <a:avLst/>
          </a:prstGeom>
          <a:noFill/>
        </p:spPr>
        <p:txBody>
          <a:bodyPr wrap="square" rtlCol="0">
            <a:spAutoFit/>
          </a:bodyPr>
          <a:lstStyle/>
          <a:p>
            <a:pPr marL="457200" indent="-457200" algn="just" rtl="1">
              <a:buFont typeface="Wingdings" panose="05000000000000000000" pitchFamily="2" charset="2"/>
              <a:buChar char="q"/>
            </a:pPr>
            <a:r>
              <a:rPr lang="fa-IR" sz="3200" dirty="0" smtClean="0">
                <a:cs typeface="B Nazanin" panose="00000400000000000000" pitchFamily="2" charset="-78"/>
              </a:rPr>
              <a:t>اشکالاتی که در ورود اطلاعات وجود داشته (عناوین طرح ها وارد نشده، مبالغ وارد نشده، طرح های غیر مرتبط عنوان شده، اطلاعات سال 1400 وارد شده، اطلاعات تکراری زیاد وارد شده، اطلاعات سال 1402 وارد نشده است)</a:t>
            </a:r>
          </a:p>
          <a:p>
            <a:pPr marL="457200" indent="-457200" algn="just" rtl="1">
              <a:buFont typeface="Wingdings" panose="05000000000000000000" pitchFamily="2" charset="2"/>
              <a:buChar char="q"/>
            </a:pPr>
            <a:r>
              <a:rPr lang="fa-IR" sz="3200" dirty="0" smtClean="0">
                <a:cs typeface="B Nazanin" panose="00000400000000000000" pitchFamily="2" charset="-78"/>
              </a:rPr>
              <a:t>مسئولیت </a:t>
            </a:r>
            <a:r>
              <a:rPr lang="fa-IR" sz="3200" dirty="0">
                <a:cs typeface="B Nazanin" panose="00000400000000000000" pitchFamily="2" charset="-78"/>
              </a:rPr>
              <a:t>ورود اطلاعات به دستگاه های اجرایی سپرده شده </a:t>
            </a:r>
            <a:r>
              <a:rPr lang="fa-IR" sz="3200" dirty="0" smtClean="0">
                <a:cs typeface="B Nazanin" panose="00000400000000000000" pitchFamily="2" charset="-78"/>
              </a:rPr>
              <a:t>وهمین موضوع باعث ایجاد اشکالات متعدد در تکمیل فرم ها و اطلاعات شده است.</a:t>
            </a:r>
          </a:p>
          <a:p>
            <a:pPr marL="457200" indent="-457200" algn="just" rtl="1">
              <a:buFont typeface="Wingdings" panose="05000000000000000000" pitchFamily="2" charset="2"/>
              <a:buChar char="q"/>
            </a:pPr>
            <a:r>
              <a:rPr lang="fa-IR" sz="3200" dirty="0" smtClean="0">
                <a:cs typeface="B Nazanin" panose="00000400000000000000" pitchFamily="2" charset="-78"/>
              </a:rPr>
              <a:t>در 8 استان عنوان شده و با وجود نقص اطلاعات بالغ بر 47 میلیارد تومان اعتبار در سال 1401 در زمینه نقشه و اطلاعات مکانی هزینه شده است. بعبارت بهتر فقط در 8 استان  بیش از اعتبارات تملک سرمایه ای سازمان برنامه و بودجه در سال 1401 هزینه شده است.</a:t>
            </a:r>
          </a:p>
          <a:p>
            <a:pPr marL="457200" indent="-457200" algn="just" rtl="1">
              <a:buFont typeface="Wingdings" panose="05000000000000000000" pitchFamily="2" charset="2"/>
              <a:buChar char="q"/>
            </a:pPr>
            <a:endParaRPr lang="fa-IR" sz="3200" dirty="0">
              <a:cs typeface="B Nazanin" panose="00000400000000000000" pitchFamily="2" charset="-78"/>
            </a:endParaRPr>
          </a:p>
        </p:txBody>
      </p:sp>
    </p:spTree>
    <p:extLst>
      <p:ext uri="{BB962C8B-B14F-4D97-AF65-F5344CB8AC3E}">
        <p14:creationId xmlns:p14="http://schemas.microsoft.com/office/powerpoint/2010/main" val="2845489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80889"/>
            <a:ext cx="11920453" cy="553998"/>
          </a:xfrm>
          <a:prstGeom prst="rect">
            <a:avLst/>
          </a:prstGeom>
          <a:noFill/>
        </p:spPr>
        <p:txBody>
          <a:bodyPr wrap="square" rtlCol="0">
            <a:spAutoFit/>
          </a:bodyPr>
          <a:lstStyle/>
          <a:p>
            <a:pPr algn="just" rtl="1"/>
            <a:r>
              <a:rPr lang="fa-IR" sz="3000" b="1" dirty="0" smtClean="0">
                <a:solidFill>
                  <a:schemeClr val="accent2">
                    <a:lumMod val="75000"/>
                  </a:schemeClr>
                </a:solidFill>
                <a:cs typeface="B Nazanin" panose="00000400000000000000" pitchFamily="2" charset="-78"/>
              </a:rPr>
              <a:t>بخش وضعیت قرارداد های سایر </a:t>
            </a:r>
            <a:r>
              <a:rPr lang="fa-IR" sz="3000" b="1" dirty="0">
                <a:solidFill>
                  <a:schemeClr val="accent2">
                    <a:lumMod val="75000"/>
                  </a:schemeClr>
                </a:solidFill>
                <a:cs typeface="B Nazanin" panose="00000400000000000000" pitchFamily="2" charset="-78"/>
              </a:rPr>
              <a:t>دستگاه های اجرایی </a:t>
            </a:r>
            <a:r>
              <a:rPr lang="fa-IR" sz="3000" b="1" dirty="0" smtClean="0">
                <a:solidFill>
                  <a:schemeClr val="accent2">
                    <a:lumMod val="75000"/>
                  </a:schemeClr>
                </a:solidFill>
                <a:cs typeface="B Nazanin" panose="00000400000000000000" pitchFamily="2" charset="-78"/>
              </a:rPr>
              <a:t>استان </a:t>
            </a:r>
            <a:r>
              <a:rPr lang="fa-IR" sz="3000" b="1" dirty="0">
                <a:solidFill>
                  <a:schemeClr val="accent2">
                    <a:lumMod val="75000"/>
                  </a:schemeClr>
                </a:solidFill>
                <a:cs typeface="B Nazanin" panose="00000400000000000000" pitchFamily="2" charset="-78"/>
              </a:rPr>
              <a:t>: </a:t>
            </a:r>
          </a:p>
        </p:txBody>
      </p:sp>
      <p:graphicFrame>
        <p:nvGraphicFramePr>
          <p:cNvPr id="7" name="Table 6"/>
          <p:cNvGraphicFramePr>
            <a:graphicFrameLocks noGrp="1"/>
          </p:cNvGraphicFramePr>
          <p:nvPr>
            <p:extLst>
              <p:ext uri="{D42A27DB-BD31-4B8C-83A1-F6EECF244321}">
                <p14:modId xmlns:p14="http://schemas.microsoft.com/office/powerpoint/2010/main" val="3998884082"/>
              </p:ext>
            </p:extLst>
          </p:nvPr>
        </p:nvGraphicFramePr>
        <p:xfrm>
          <a:off x="0" y="3803154"/>
          <a:ext cx="12192001" cy="3120162"/>
        </p:xfrm>
        <a:graphic>
          <a:graphicData uri="http://schemas.openxmlformats.org/drawingml/2006/table">
            <a:tbl>
              <a:tblPr firstRow="1" bandRow="1">
                <a:tableStyleId>{5C22544A-7EE6-4342-B048-85BDC9FD1C3A}</a:tableStyleId>
              </a:tblPr>
              <a:tblGrid>
                <a:gridCol w="4044891">
                  <a:extLst>
                    <a:ext uri="{9D8B030D-6E8A-4147-A177-3AD203B41FA5}">
                      <a16:colId xmlns:a16="http://schemas.microsoft.com/office/drawing/2014/main" val="3449503871"/>
                    </a:ext>
                  </a:extLst>
                </a:gridCol>
                <a:gridCol w="3887882">
                  <a:extLst>
                    <a:ext uri="{9D8B030D-6E8A-4147-A177-3AD203B41FA5}">
                      <a16:colId xmlns:a16="http://schemas.microsoft.com/office/drawing/2014/main" val="692360087"/>
                    </a:ext>
                  </a:extLst>
                </a:gridCol>
                <a:gridCol w="4259228">
                  <a:extLst>
                    <a:ext uri="{9D8B030D-6E8A-4147-A177-3AD203B41FA5}">
                      <a16:colId xmlns:a16="http://schemas.microsoft.com/office/drawing/2014/main" val="840745300"/>
                    </a:ext>
                  </a:extLst>
                </a:gridCol>
              </a:tblGrid>
              <a:tr h="1560081">
                <a:tc>
                  <a:txBody>
                    <a:bodyPr/>
                    <a:lstStyle/>
                    <a:p>
                      <a:pPr algn="ctr" rtl="1"/>
                      <a:r>
                        <a:rPr lang="fa-IR" sz="3200" dirty="0" smtClean="0">
                          <a:cs typeface="B Nazanin" panose="00000400000000000000" pitchFamily="2" charset="-78"/>
                        </a:rPr>
                        <a:t>پیش بینی عملکرد سایر دستگاه ها در 31 استان</a:t>
                      </a:r>
                      <a:endParaRPr lang="en-US" sz="3200" dirty="0">
                        <a:cs typeface="B Nazanin" panose="00000400000000000000" pitchFamily="2" charset="-78"/>
                      </a:endParaRPr>
                    </a:p>
                  </a:txBody>
                  <a:tcPr/>
                </a:tc>
                <a:tc>
                  <a:txBody>
                    <a:bodyPr/>
                    <a:lstStyle/>
                    <a:p>
                      <a:pPr algn="ctr" rtl="1"/>
                      <a:r>
                        <a:rPr lang="fa-IR" sz="3200" dirty="0" smtClean="0">
                          <a:solidFill>
                            <a:srgbClr val="FF0000"/>
                          </a:solidFill>
                          <a:cs typeface="B Nazanin" panose="00000400000000000000" pitchFamily="2" charset="-78"/>
                        </a:rPr>
                        <a:t>عملکرد سایر دستگاه ها در سال 1401 فاقد نظارت و کنترل فنی</a:t>
                      </a:r>
                    </a:p>
                  </a:txBody>
                  <a:tcPr/>
                </a:tc>
                <a:tc>
                  <a:txBody>
                    <a:bodyPr/>
                    <a:lstStyle/>
                    <a:p>
                      <a:pPr algn="ctr" rtl="1"/>
                      <a:r>
                        <a:rPr lang="fa-IR" sz="3200" dirty="0" smtClean="0">
                          <a:cs typeface="B Nazanin" panose="00000400000000000000" pitchFamily="2" charset="-78"/>
                        </a:rPr>
                        <a:t>عملکرد سایر دستگاه ها در سال 1401 بر اساس</a:t>
                      </a:r>
                      <a:r>
                        <a:rPr lang="fa-IR" sz="3200" baseline="0" dirty="0" smtClean="0">
                          <a:cs typeface="B Nazanin" panose="00000400000000000000" pitchFamily="2" charset="-78"/>
                        </a:rPr>
                        <a:t> اطلاعات وارده شده 12 استان</a:t>
                      </a:r>
                      <a:endParaRPr lang="en-US" sz="3200" dirty="0">
                        <a:cs typeface="B Nazanin" panose="00000400000000000000" pitchFamily="2" charset="-78"/>
                      </a:endParaRPr>
                    </a:p>
                  </a:txBody>
                  <a:tcPr/>
                </a:tc>
                <a:extLst>
                  <a:ext uri="{0D108BD9-81ED-4DB2-BD59-A6C34878D82A}">
                    <a16:rowId xmlns:a16="http://schemas.microsoft.com/office/drawing/2014/main" val="116522074"/>
                  </a:ext>
                </a:extLst>
              </a:tr>
              <a:tr h="1560081">
                <a:tc>
                  <a:txBody>
                    <a:bodyPr/>
                    <a:lstStyle/>
                    <a:p>
                      <a:pPr algn="ctr" rtl="1"/>
                      <a:r>
                        <a:rPr lang="fa-IR" sz="3200" b="1" kern="1200" dirty="0" smtClean="0">
                          <a:solidFill>
                            <a:schemeClr val="tx1"/>
                          </a:solidFill>
                          <a:latin typeface="+mn-lt"/>
                          <a:ea typeface="+mn-ea"/>
                          <a:cs typeface="B Nazanin" panose="00000400000000000000" pitchFamily="2" charset="-78"/>
                        </a:rPr>
                        <a:t>1/802/720</a:t>
                      </a:r>
                    </a:p>
                    <a:p>
                      <a:pPr algn="ctr" rtl="1"/>
                      <a:r>
                        <a:rPr lang="fa-IR" sz="3200" b="1" kern="1200" dirty="0" smtClean="0">
                          <a:solidFill>
                            <a:schemeClr val="tx1"/>
                          </a:solidFill>
                          <a:latin typeface="+mn-lt"/>
                          <a:ea typeface="+mn-ea"/>
                          <a:cs typeface="B Nazanin" panose="00000400000000000000" pitchFamily="2" charset="-78"/>
                        </a:rPr>
                        <a:t>میلیون ریال</a:t>
                      </a:r>
                      <a:endParaRPr lang="en-US" sz="3200" b="1" kern="1200" dirty="0">
                        <a:solidFill>
                          <a:schemeClr val="tx1"/>
                        </a:solidFill>
                        <a:latin typeface="+mn-lt"/>
                        <a:ea typeface="+mn-ea"/>
                        <a:cs typeface="B Nazanin" panose="00000400000000000000" pitchFamily="2" charset="-78"/>
                      </a:endParaRPr>
                    </a:p>
                  </a:txBody>
                  <a:tcPr/>
                </a:tc>
                <a:tc>
                  <a:txBody>
                    <a:bodyPr/>
                    <a:lstStyle/>
                    <a:p>
                      <a:pPr marL="0" algn="ctr" defTabSz="914400" rtl="1" eaLnBrk="1" latinLnBrk="0" hangingPunct="1"/>
                      <a:r>
                        <a:rPr lang="fa-IR" sz="3200" b="1" kern="1200" dirty="0" smtClean="0">
                          <a:solidFill>
                            <a:srgbClr val="FF0000"/>
                          </a:solidFill>
                          <a:latin typeface="+mn-lt"/>
                          <a:ea typeface="+mn-ea"/>
                          <a:cs typeface="B Nazanin" panose="00000400000000000000" pitchFamily="2" charset="-78"/>
                        </a:rPr>
                        <a:t>193/598</a:t>
                      </a:r>
                    </a:p>
                    <a:p>
                      <a:pPr marL="0" algn="ctr" defTabSz="914400" rtl="1" eaLnBrk="1" latinLnBrk="0" hangingPunct="1"/>
                      <a:r>
                        <a:rPr lang="fa-IR" sz="3200" b="1" kern="1200" dirty="0" smtClean="0">
                          <a:solidFill>
                            <a:srgbClr val="FF0000"/>
                          </a:solidFill>
                          <a:latin typeface="+mn-lt"/>
                          <a:ea typeface="+mn-ea"/>
                          <a:cs typeface="B Nazanin" panose="00000400000000000000" pitchFamily="2" charset="-78"/>
                        </a:rPr>
                        <a:t>میلیون ریال</a:t>
                      </a:r>
                      <a:endParaRPr lang="en-US" sz="3200" b="1" kern="1200" dirty="0">
                        <a:solidFill>
                          <a:srgbClr val="FF0000"/>
                        </a:solidFill>
                        <a:latin typeface="+mn-lt"/>
                        <a:ea typeface="+mn-ea"/>
                        <a:cs typeface="B Nazanin" panose="00000400000000000000" pitchFamily="2" charset="-78"/>
                      </a:endParaRPr>
                    </a:p>
                  </a:txBody>
                  <a:tcPr/>
                </a:tc>
                <a:tc>
                  <a:txBody>
                    <a:bodyPr/>
                    <a:lstStyle/>
                    <a:p>
                      <a:pPr marL="0" algn="ctr" defTabSz="914400" rtl="1" eaLnBrk="1" latinLnBrk="0" hangingPunct="1"/>
                      <a:r>
                        <a:rPr lang="fa-IR" sz="3200" b="1" kern="1200" dirty="0" smtClean="0">
                          <a:solidFill>
                            <a:schemeClr val="tx1"/>
                          </a:solidFill>
                          <a:latin typeface="+mn-lt"/>
                          <a:ea typeface="+mn-ea"/>
                          <a:cs typeface="B Nazanin" panose="00000400000000000000" pitchFamily="2" charset="-78"/>
                        </a:rPr>
                        <a:t>399/502</a:t>
                      </a:r>
                    </a:p>
                    <a:p>
                      <a:pPr marL="0" algn="ctr" defTabSz="914400" rtl="1" eaLnBrk="1" latinLnBrk="0" hangingPunct="1"/>
                      <a:r>
                        <a:rPr lang="fa-IR" sz="3200" b="1" kern="1200" dirty="0" smtClean="0">
                          <a:solidFill>
                            <a:schemeClr val="tx1"/>
                          </a:solidFill>
                          <a:latin typeface="+mn-lt"/>
                          <a:ea typeface="+mn-ea"/>
                          <a:cs typeface="B Nazanin" panose="00000400000000000000" pitchFamily="2" charset="-78"/>
                        </a:rPr>
                        <a:t>میلیون ریال</a:t>
                      </a:r>
                      <a:endParaRPr lang="en-US" sz="3200" b="1" kern="1200" dirty="0">
                        <a:solidFill>
                          <a:schemeClr val="tx1"/>
                        </a:solidFill>
                        <a:latin typeface="+mn-lt"/>
                        <a:ea typeface="+mn-ea"/>
                        <a:cs typeface="B Nazanin" panose="00000400000000000000" pitchFamily="2" charset="-78"/>
                      </a:endParaRPr>
                    </a:p>
                  </a:txBody>
                  <a:tcPr/>
                </a:tc>
                <a:extLst>
                  <a:ext uri="{0D108BD9-81ED-4DB2-BD59-A6C34878D82A}">
                    <a16:rowId xmlns:a16="http://schemas.microsoft.com/office/drawing/2014/main" val="3783697889"/>
                  </a:ext>
                </a:extLst>
              </a:tr>
            </a:tbl>
          </a:graphicData>
        </a:graphic>
      </p:graphicFrame>
      <p:sp>
        <p:nvSpPr>
          <p:cNvPr id="6" name="TextBox 5"/>
          <p:cNvSpPr txBox="1"/>
          <p:nvPr/>
        </p:nvSpPr>
        <p:spPr>
          <a:xfrm>
            <a:off x="0" y="1439963"/>
            <a:ext cx="12192000" cy="2554545"/>
          </a:xfrm>
          <a:prstGeom prst="rect">
            <a:avLst/>
          </a:prstGeom>
          <a:noFill/>
        </p:spPr>
        <p:txBody>
          <a:bodyPr wrap="square" rtlCol="0">
            <a:spAutoFit/>
          </a:bodyPr>
          <a:lstStyle/>
          <a:p>
            <a:pPr marL="457200" indent="-457200" algn="just" rtl="1">
              <a:buFont typeface="Wingdings" panose="05000000000000000000" pitchFamily="2" charset="2"/>
              <a:buChar char="q"/>
            </a:pPr>
            <a:r>
              <a:rPr lang="fa-IR" sz="3200" dirty="0" smtClean="0">
                <a:cs typeface="B Nazanin" panose="00000400000000000000" pitchFamily="2" charset="-78"/>
              </a:rPr>
              <a:t>در مجموع12 استان ورود اطلاعات داشتند و فرم های مربوطه را تکمیل کردند(تهران، چهار محال و بختیاری،  زنجان، سمنان، سیستان و بلوچستان،  فارس، قزوین، کرمان، کرمانشاه، گیلان، مازندران  و همدان).</a:t>
            </a:r>
          </a:p>
          <a:p>
            <a:pPr marL="457200" indent="-457200" algn="just" rtl="1">
              <a:buFont typeface="Wingdings" panose="05000000000000000000" pitchFamily="2" charset="2"/>
              <a:buChar char="q"/>
            </a:pPr>
            <a:endParaRPr lang="fa-IR" sz="3200" dirty="0" smtClean="0">
              <a:cs typeface="B Nazanin" panose="00000400000000000000" pitchFamily="2" charset="-78"/>
            </a:endParaRPr>
          </a:p>
          <a:p>
            <a:pPr marL="457200" indent="-457200" algn="just" rtl="1">
              <a:buFont typeface="Wingdings" panose="05000000000000000000" pitchFamily="2" charset="2"/>
              <a:buChar char="q"/>
            </a:pPr>
            <a:endParaRPr lang="fa-IR" sz="3200" dirty="0" smtClean="0">
              <a:cs typeface="B Nazanin" panose="00000400000000000000" pitchFamily="2" charset="-78"/>
            </a:endParaRPr>
          </a:p>
        </p:txBody>
      </p:sp>
    </p:spTree>
    <p:extLst>
      <p:ext uri="{BB962C8B-B14F-4D97-AF65-F5344CB8AC3E}">
        <p14:creationId xmlns:p14="http://schemas.microsoft.com/office/powerpoint/2010/main" val="930856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1796</Words>
  <Application>Microsoft Office PowerPoint</Application>
  <PresentationFormat>Widescreen</PresentationFormat>
  <Paragraphs>127</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 Nazanin</vt:lpstr>
      <vt:lpstr>Calibri</vt:lpstr>
      <vt:lpstr>Calibri Light</vt:lpstr>
      <vt:lpstr>Times New Roman</vt:lpstr>
      <vt:lpstr>Wingdings</vt:lpstr>
      <vt:lpstr>Office Theme</vt:lpstr>
      <vt:lpstr>ضوابط اجرایی بند (۲۸) دستورالعمل اجرای بودجه و تنظیم موافقتنامه های اعتبارات هزینه ای و تملک دارایی های سرمایه ای استانها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تدوین طرح جامع نقشه و اطلاعات مکانی</dc:title>
  <dc:creator>Tavakoli</dc:creator>
  <cp:lastModifiedBy>Mohsen RajabZade</cp:lastModifiedBy>
  <cp:revision>121</cp:revision>
  <dcterms:created xsi:type="dcterms:W3CDTF">2021-12-07T17:59:42Z</dcterms:created>
  <dcterms:modified xsi:type="dcterms:W3CDTF">2024-01-01T07:38:52Z</dcterms:modified>
</cp:coreProperties>
</file>